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54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6" r:id="rId71"/>
    <p:sldId id="358" r:id="rId72"/>
    <p:sldId id="328" r:id="rId73"/>
    <p:sldId id="355" r:id="rId74"/>
    <p:sldId id="356" r:id="rId75"/>
    <p:sldId id="360" r:id="rId76"/>
    <p:sldId id="362" r:id="rId77"/>
    <p:sldId id="357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1" r:id="rId97"/>
    <p:sldId id="353" r:id="rId9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05840" y="314855"/>
            <a:ext cx="8549640" cy="1508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BE12-CCBA-4DDC-A8B9-CF753A5150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457200" y="45720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59" h="6855459">
                <a:moveTo>
                  <a:pt x="365760" y="6854952"/>
                </a:moveTo>
                <a:lnTo>
                  <a:pt x="365759" y="0"/>
                </a:lnTo>
                <a:lnTo>
                  <a:pt x="0" y="0"/>
                </a:lnTo>
                <a:lnTo>
                  <a:pt x="0" y="6854952"/>
                </a:lnTo>
                <a:lnTo>
                  <a:pt x="36576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712470" y="5504688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59" h="1691640">
                <a:moveTo>
                  <a:pt x="73152" y="1691639"/>
                </a:moveTo>
                <a:lnTo>
                  <a:pt x="73151" y="0"/>
                </a:lnTo>
                <a:lnTo>
                  <a:pt x="0" y="0"/>
                </a:lnTo>
                <a:lnTo>
                  <a:pt x="0" y="1691639"/>
                </a:lnTo>
                <a:lnTo>
                  <a:pt x="73152" y="1691639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712470" y="5254752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59" h="228600">
                <a:moveTo>
                  <a:pt x="73151" y="228600"/>
                </a:moveTo>
                <a:lnTo>
                  <a:pt x="73151" y="0"/>
                </a:lnTo>
                <a:lnTo>
                  <a:pt x="0" y="0"/>
                </a:lnTo>
                <a:lnTo>
                  <a:pt x="0" y="228600"/>
                </a:lnTo>
                <a:lnTo>
                  <a:pt x="73151" y="228600"/>
                </a:lnTo>
                <a:close/>
              </a:path>
            </a:pathLst>
          </a:custGeom>
          <a:solidFill>
            <a:srgbClr val="FEB8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712470" y="5095494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59" h="137160">
                <a:moveTo>
                  <a:pt x="73152" y="137160"/>
                </a:moveTo>
                <a:lnTo>
                  <a:pt x="73151" y="0"/>
                </a:lnTo>
                <a:lnTo>
                  <a:pt x="0" y="0"/>
                </a:lnTo>
                <a:lnTo>
                  <a:pt x="0" y="137160"/>
                </a:lnTo>
                <a:lnTo>
                  <a:pt x="73152" y="137160"/>
                </a:lnTo>
                <a:close/>
              </a:path>
            </a:pathLst>
          </a:custGeom>
          <a:solidFill>
            <a:srgbClr val="4E5B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712470" y="50002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73151" y="73151"/>
                </a:move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679704" y="1137665"/>
            <a:ext cx="133350" cy="365760"/>
          </a:xfrm>
          <a:custGeom>
            <a:avLst/>
            <a:gdLst/>
            <a:ahLst/>
            <a:cxnLst/>
            <a:rect l="l" t="t" r="r" b="b"/>
            <a:pathLst>
              <a:path w="133350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133350" h="365759">
                <a:moveTo>
                  <a:pt x="37338" y="0"/>
                </a:moveTo>
                <a:lnTo>
                  <a:pt x="28194" y="0"/>
                </a:lnTo>
                <a:lnTo>
                  <a:pt x="28194" y="365760"/>
                </a:lnTo>
                <a:lnTo>
                  <a:pt x="37338" y="365760"/>
                </a:lnTo>
                <a:lnTo>
                  <a:pt x="37338" y="0"/>
                </a:lnTo>
                <a:close/>
              </a:path>
              <a:path w="133350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  <a:path w="133350" h="365759">
                <a:moveTo>
                  <a:pt x="133350" y="0"/>
                </a:moveTo>
                <a:lnTo>
                  <a:pt x="87630" y="0"/>
                </a:lnTo>
                <a:lnTo>
                  <a:pt x="87630" y="365760"/>
                </a:lnTo>
                <a:lnTo>
                  <a:pt x="133350" y="36576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339" y="969517"/>
            <a:ext cx="4716780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1E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8919" y="2181860"/>
            <a:ext cx="7538720" cy="4836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1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719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/>
          <p:nvPr/>
        </p:nvSpPr>
        <p:spPr>
          <a:xfrm flipV="1">
            <a:off x="1117853" y="7290815"/>
            <a:ext cx="8242554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17853" y="1905000"/>
            <a:ext cx="7534148" cy="3639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55" dirty="0">
                <a:solidFill>
                  <a:srgbClr val="C1EEFF"/>
                </a:solidFill>
                <a:latin typeface="Trebuchet MS"/>
                <a:cs typeface="Trebuchet MS"/>
              </a:rPr>
              <a:t>BLEEDING</a:t>
            </a:r>
            <a:r>
              <a:rPr sz="5400" b="1" spc="-415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5400" b="1" spc="114" dirty="0">
                <a:solidFill>
                  <a:srgbClr val="C1EEFF"/>
                </a:solidFill>
                <a:latin typeface="Trebuchet MS"/>
                <a:cs typeface="Trebuchet MS"/>
              </a:rPr>
              <a:t>IN</a:t>
            </a:r>
            <a:r>
              <a:rPr sz="5400" b="1" spc="-405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5400" b="1" spc="-70" dirty="0">
                <a:solidFill>
                  <a:srgbClr val="C1EEFF"/>
                </a:solidFill>
                <a:latin typeface="Trebuchet MS"/>
                <a:cs typeface="Trebuchet MS"/>
              </a:rPr>
              <a:t>EARLY</a:t>
            </a:r>
            <a:r>
              <a:rPr sz="5400" b="1" spc="-405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5400" b="1" spc="75" dirty="0" smtClean="0">
                <a:solidFill>
                  <a:srgbClr val="C1EEFF"/>
                </a:solidFill>
                <a:latin typeface="Trebuchet MS"/>
                <a:cs typeface="Trebuchet MS"/>
              </a:rPr>
              <a:t>PREGN</a:t>
            </a:r>
            <a:r>
              <a:rPr lang="en-US" sz="5400" b="1" spc="75" dirty="0" smtClean="0">
                <a:solidFill>
                  <a:srgbClr val="C1EEFF"/>
                </a:solidFill>
                <a:latin typeface="Trebuchet MS"/>
                <a:cs typeface="Trebuchet MS"/>
              </a:rPr>
              <a:t>ANCY </a:t>
            </a:r>
            <a:endParaRPr lang="en-US" sz="5400" b="1" spc="75" dirty="0" smtClean="0">
              <a:solidFill>
                <a:srgbClr val="C1EE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sz="5400" b="1" spc="75" dirty="0" smtClean="0">
              <a:solidFill>
                <a:srgbClr val="C1EEFF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75" dirty="0" smtClean="0">
                <a:solidFill>
                  <a:srgbClr val="C1EEFF"/>
                </a:solidFill>
                <a:latin typeface="Trebuchet MS"/>
                <a:cs typeface="Trebuchet MS"/>
              </a:rPr>
              <a:t>ASSISSTANT PROF.WEAAM AL MAHFOOTH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70814"/>
            <a:ext cx="7935595" cy="5134739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spc="-165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28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Cervical</a:t>
            </a:r>
            <a:r>
              <a:rPr sz="3000" spc="-46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Weakness</a:t>
            </a:r>
            <a:r>
              <a:rPr lang="en-US" sz="30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 (INCOMPETENCE)</a:t>
            </a:r>
          </a:p>
          <a:p>
            <a:pPr marL="424180" indent="-342900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Usually cause 2</a:t>
            </a:r>
            <a:r>
              <a:rPr lang="en-US" sz="3000" spc="-70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nd</a:t>
            </a:r>
            <a:r>
              <a:rPr lang="en-US" sz="30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 trim abortion</a:t>
            </a:r>
          </a:p>
          <a:p>
            <a:pPr marL="424180" indent="-342900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Congenital or </a:t>
            </a:r>
            <a:r>
              <a:rPr lang="en-US" sz="3000" spc="-7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aquired</a:t>
            </a:r>
            <a:endParaRPr sz="3000" dirty="0">
              <a:latin typeface="Trebuchet MS"/>
              <a:cs typeface="Trebuchet MS"/>
            </a:endParaRPr>
          </a:p>
          <a:p>
            <a:pPr marL="753110" marR="22225" lvl="1" indent="-285750">
              <a:spcBef>
                <a:spcPts val="645"/>
              </a:spcBef>
              <a:buSzPct val="88461"/>
              <a:buFont typeface="Wingdings"/>
              <a:buChar char=""/>
              <a:tabLst>
                <a:tab pos="753745" algn="l"/>
              </a:tabLst>
            </a:pPr>
            <a:r>
              <a:rPr sz="28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Caused </a:t>
            </a:r>
            <a:r>
              <a:rPr sz="2800" spc="-5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by </a:t>
            </a:r>
            <a:r>
              <a:rPr sz="2800" spc="-11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laceration </a:t>
            </a:r>
            <a:r>
              <a:rPr sz="2800" spc="-7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of </a:t>
            </a:r>
            <a:r>
              <a:rPr sz="2800" spc="-13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cervix </a:t>
            </a:r>
            <a:r>
              <a:rPr sz="2800" spc="-8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or undue </a:t>
            </a:r>
            <a:r>
              <a:rPr sz="2800" spc="-9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stretching </a:t>
            </a:r>
            <a:r>
              <a:rPr sz="2800" spc="-69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  </a:t>
            </a:r>
            <a:r>
              <a:rPr lang="en-US" sz="2800" spc="-69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f      </a:t>
            </a:r>
            <a:r>
              <a:rPr sz="2800" spc="-12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internal</a:t>
            </a:r>
            <a:r>
              <a:rPr sz="2800" spc="-24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os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as</a:t>
            </a:r>
            <a:r>
              <a:rPr sz="2800" spc="-25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result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2800" spc="-25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previous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medical</a:t>
            </a:r>
            <a:r>
              <a:rPr sz="2800" spc="-28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abortion</a:t>
            </a:r>
            <a:r>
              <a:rPr sz="2800" spc="-25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or  </a:t>
            </a:r>
            <a:r>
              <a:rPr sz="2800" spc="-11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childbirth</a:t>
            </a:r>
            <a:endParaRPr sz="2800" dirty="0">
              <a:solidFill>
                <a:schemeClr val="accent6">
                  <a:lumMod val="40000"/>
                  <a:lumOff val="60000"/>
                </a:schemeClr>
              </a:solidFill>
              <a:latin typeface="Trebuchet MS"/>
              <a:cs typeface="Trebuchet MS"/>
            </a:endParaRPr>
          </a:p>
          <a:p>
            <a:pPr marL="753110" lvl="1" indent="-286385">
              <a:spcBef>
                <a:spcPts val="625"/>
              </a:spcBef>
              <a:buSzPct val="88461"/>
              <a:buFont typeface="Wingdings"/>
              <a:buChar char=""/>
              <a:tabLst>
                <a:tab pos="753745" algn="l"/>
              </a:tabLst>
            </a:pPr>
            <a:r>
              <a:rPr sz="2800" spc="-4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Membranes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bulge</a:t>
            </a:r>
            <a:r>
              <a:rPr sz="2800" spc="-27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through</a:t>
            </a:r>
            <a:r>
              <a:rPr sz="2800" spc="-24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cervical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canal</a:t>
            </a:r>
            <a:r>
              <a:rPr sz="2800" spc="-24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and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31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rupture</a:t>
            </a:r>
            <a:endParaRPr sz="2800" dirty="0">
              <a:solidFill>
                <a:schemeClr val="accent6">
                  <a:lumMod val="40000"/>
                  <a:lumOff val="60000"/>
                </a:schemeClr>
              </a:solidFill>
              <a:latin typeface="Trebuchet MS"/>
              <a:cs typeface="Trebuchet MS"/>
            </a:endParaRPr>
          </a:p>
          <a:p>
            <a:pPr marL="753110" lvl="1" indent="-286385">
              <a:spcBef>
                <a:spcPts val="625"/>
              </a:spcBef>
              <a:buSzPct val="88461"/>
              <a:buFont typeface="Wingdings"/>
              <a:buChar char=""/>
              <a:tabLst>
                <a:tab pos="753745" algn="l"/>
              </a:tabLst>
            </a:pPr>
            <a:r>
              <a:rPr sz="2800" spc="-10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Characterised</a:t>
            </a:r>
            <a:r>
              <a:rPr sz="2800" spc="-229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by</a:t>
            </a:r>
            <a:r>
              <a:rPr sz="2800" spc="-25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recurrent</a:t>
            </a:r>
            <a:r>
              <a:rPr sz="2800" spc="-24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late</a:t>
            </a:r>
            <a:r>
              <a:rPr sz="2800" spc="-2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pregnancy</a:t>
            </a:r>
            <a:r>
              <a:rPr sz="2800" spc="-254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losses</a:t>
            </a:r>
            <a:endParaRPr sz="2800" dirty="0">
              <a:solidFill>
                <a:schemeClr val="accent6">
                  <a:lumMod val="40000"/>
                  <a:lumOff val="6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561" y="886460"/>
            <a:ext cx="47167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561" y="1303274"/>
            <a:ext cx="7504430" cy="425005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3600" b="1" spc="-210" dirty="0">
                <a:solidFill>
                  <a:srgbClr val="FFFF00"/>
                </a:solidFill>
                <a:latin typeface="Trebuchet MS"/>
                <a:cs typeface="Trebuchet MS"/>
              </a:rPr>
              <a:t>Causes</a:t>
            </a:r>
            <a:endParaRPr sz="3600">
              <a:latin typeface="Trebuchet MS"/>
              <a:cs typeface="Trebuchet MS"/>
            </a:endParaRPr>
          </a:p>
          <a:p>
            <a:pPr marL="552450" indent="-343535">
              <a:lnSpc>
                <a:spcPct val="100000"/>
              </a:lnSpc>
              <a:spcBef>
                <a:spcPts val="1550"/>
              </a:spcBef>
              <a:buClr>
                <a:srgbClr val="D6ECFF"/>
              </a:buClr>
              <a:buSzPct val="94444"/>
              <a:buFont typeface="Wingdings"/>
              <a:buChar char=""/>
              <a:tabLst>
                <a:tab pos="553085" algn="l"/>
              </a:tabLst>
            </a:pPr>
            <a:r>
              <a:rPr sz="3600" b="1" spc="-120" dirty="0">
                <a:solidFill>
                  <a:srgbClr val="FFFFFF"/>
                </a:solidFill>
                <a:latin typeface="Trebuchet MS"/>
                <a:cs typeface="Trebuchet MS"/>
              </a:rPr>
              <a:t>Environmental</a:t>
            </a:r>
            <a:r>
              <a:rPr sz="3600" b="1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40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endParaRPr sz="3600">
              <a:latin typeface="Trebuchet MS"/>
              <a:cs typeface="Trebuchet MS"/>
            </a:endParaRPr>
          </a:p>
          <a:p>
            <a:pPr marL="882015" marR="55880" lvl="1" indent="-285750">
              <a:lnSpc>
                <a:spcPct val="100000"/>
              </a:lnSpc>
              <a:spcBef>
                <a:spcPts val="790"/>
              </a:spcBef>
              <a:buSzPct val="89062"/>
              <a:buFont typeface="Wingdings"/>
              <a:buChar char=""/>
              <a:tabLst>
                <a:tab pos="882015" algn="l"/>
                <a:tab pos="882650" algn="l"/>
              </a:tabLst>
            </a:pPr>
            <a:r>
              <a:rPr sz="3200" spc="-100" dirty="0">
                <a:solidFill>
                  <a:srgbClr val="EA157A"/>
                </a:solidFill>
                <a:latin typeface="Trebuchet MS"/>
                <a:cs typeface="Trebuchet MS"/>
              </a:rPr>
              <a:t>Environmental </a:t>
            </a:r>
            <a:r>
              <a:rPr sz="3200" spc="-95" dirty="0">
                <a:solidFill>
                  <a:srgbClr val="EA157A"/>
                </a:solidFill>
                <a:latin typeface="Trebuchet MS"/>
                <a:cs typeface="Trebuchet MS"/>
              </a:rPr>
              <a:t>teratogens </a:t>
            </a:r>
            <a:r>
              <a:rPr sz="3200" spc="-85" dirty="0">
                <a:solidFill>
                  <a:srgbClr val="EA157A"/>
                </a:solidFill>
                <a:latin typeface="Trebuchet MS"/>
                <a:cs typeface="Trebuchet MS"/>
              </a:rPr>
              <a:t>such </a:t>
            </a:r>
            <a:r>
              <a:rPr sz="3200" spc="-60" dirty="0">
                <a:solidFill>
                  <a:srgbClr val="EA157A"/>
                </a:solidFill>
                <a:latin typeface="Trebuchet MS"/>
                <a:cs typeface="Trebuchet MS"/>
              </a:rPr>
              <a:t>as </a:t>
            </a:r>
            <a:r>
              <a:rPr sz="3200" spc="-320" dirty="0">
                <a:solidFill>
                  <a:srgbClr val="FFFFFF"/>
                </a:solidFill>
                <a:latin typeface="Trebuchet MS"/>
                <a:cs typeface="Trebuchet MS"/>
              </a:rPr>
              <a:t>lead </a:t>
            </a:r>
            <a:r>
              <a:rPr sz="3200" spc="-32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EA157A"/>
                </a:solidFill>
                <a:latin typeface="Trebuchet MS"/>
                <a:cs typeface="Trebuchet MS"/>
              </a:rPr>
              <a:t>and</a:t>
            </a:r>
            <a:r>
              <a:rPr sz="3200" spc="-34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radiation</a:t>
            </a:r>
            <a:endParaRPr sz="3200">
              <a:latin typeface="Trebuchet MS"/>
              <a:cs typeface="Trebuchet MS"/>
            </a:endParaRPr>
          </a:p>
          <a:p>
            <a:pPr marL="882015" marR="5080" lvl="1" indent="-286385">
              <a:lnSpc>
                <a:spcPct val="100000"/>
              </a:lnSpc>
              <a:spcBef>
                <a:spcPts val="765"/>
              </a:spcBef>
              <a:buSzPct val="89062"/>
              <a:buFont typeface="Wingdings"/>
              <a:buChar char=""/>
              <a:tabLst>
                <a:tab pos="882015" algn="l"/>
                <a:tab pos="882650" algn="l"/>
              </a:tabLst>
            </a:pPr>
            <a:r>
              <a:rPr sz="3200" spc="-80" dirty="0">
                <a:solidFill>
                  <a:srgbClr val="EA157A"/>
                </a:solidFill>
                <a:latin typeface="Trebuchet MS"/>
                <a:cs typeface="Trebuchet MS"/>
              </a:rPr>
              <a:t>Ingested </a:t>
            </a:r>
            <a:r>
              <a:rPr sz="3200" spc="-125" dirty="0">
                <a:solidFill>
                  <a:srgbClr val="EA157A"/>
                </a:solidFill>
                <a:latin typeface="Trebuchet MS"/>
                <a:cs typeface="Trebuchet MS"/>
              </a:rPr>
              <a:t>teratogenetic </a:t>
            </a:r>
            <a:r>
              <a:rPr sz="3200" spc="-85" dirty="0">
                <a:solidFill>
                  <a:srgbClr val="EA157A"/>
                </a:solidFill>
                <a:latin typeface="Trebuchet MS"/>
                <a:cs typeface="Trebuchet MS"/>
              </a:rPr>
              <a:t>substances </a:t>
            </a:r>
            <a:r>
              <a:rPr sz="3200" spc="-275" dirty="0">
                <a:solidFill>
                  <a:srgbClr val="EA157A"/>
                </a:solidFill>
                <a:latin typeface="Trebuchet MS"/>
                <a:cs typeface="Trebuchet MS"/>
              </a:rPr>
              <a:t>such  </a:t>
            </a:r>
            <a:r>
              <a:rPr sz="3200" spc="-60" dirty="0">
                <a:solidFill>
                  <a:srgbClr val="EA157A"/>
                </a:solidFill>
                <a:latin typeface="Trebuchet MS"/>
                <a:cs typeface="Trebuchet MS"/>
              </a:rPr>
              <a:t>as</a:t>
            </a:r>
            <a:r>
              <a:rPr sz="3200" spc="-33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drugs</a:t>
            </a:r>
            <a:r>
              <a:rPr sz="32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EA157A"/>
                </a:solidFill>
                <a:latin typeface="Trebuchet MS"/>
                <a:cs typeface="Trebuchet MS"/>
              </a:rPr>
              <a:t>(namely</a:t>
            </a:r>
            <a:r>
              <a:rPr sz="3200" spc="-33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cocaine</a:t>
            </a:r>
            <a:r>
              <a:rPr sz="3200" spc="-150" dirty="0">
                <a:solidFill>
                  <a:srgbClr val="EA157A"/>
                </a:solidFill>
                <a:latin typeface="Trebuchet MS"/>
                <a:cs typeface="Trebuchet MS"/>
              </a:rPr>
              <a:t>)</a:t>
            </a:r>
            <a:r>
              <a:rPr sz="3200" spc="-34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EA157A"/>
                </a:solidFill>
                <a:latin typeface="Trebuchet MS"/>
                <a:cs typeface="Trebuchet MS"/>
              </a:rPr>
              <a:t>and</a:t>
            </a:r>
            <a:r>
              <a:rPr sz="3200" spc="-33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alcohol</a:t>
            </a:r>
            <a:endParaRPr sz="3200">
              <a:latin typeface="Trebuchet MS"/>
              <a:cs typeface="Trebuchet MS"/>
            </a:endParaRPr>
          </a:p>
          <a:p>
            <a:pPr marL="882015" lvl="1" indent="-286385">
              <a:lnSpc>
                <a:spcPct val="100000"/>
              </a:lnSpc>
              <a:spcBef>
                <a:spcPts val="770"/>
              </a:spcBef>
              <a:buSzPct val="89062"/>
              <a:buFont typeface="Wingdings"/>
              <a:buChar char=""/>
              <a:tabLst>
                <a:tab pos="882015" algn="l"/>
                <a:tab pos="882650" algn="l"/>
              </a:tabLst>
            </a:pPr>
            <a:r>
              <a:rPr sz="3200" dirty="0">
                <a:solidFill>
                  <a:srgbClr val="EA157A"/>
                </a:solidFill>
                <a:latin typeface="Trebuchet MS"/>
                <a:cs typeface="Trebuchet MS"/>
              </a:rPr>
              <a:t>Smoking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65478" y="457453"/>
            <a:ext cx="751585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4795">
              <a:lnSpc>
                <a:spcPct val="100000"/>
              </a:lnSpc>
              <a:spcBef>
                <a:spcPts val="100"/>
              </a:spcBef>
            </a:pPr>
            <a:r>
              <a:rPr sz="4000" b="1" spc="-175" dirty="0">
                <a:solidFill>
                  <a:srgbClr val="C1EEFF"/>
                </a:solidFill>
                <a:latin typeface="Trebuchet MS"/>
                <a:cs typeface="Trebuchet MS"/>
              </a:rPr>
              <a:t>Spontaneous</a:t>
            </a:r>
            <a:r>
              <a:rPr sz="4000" b="1" spc="-760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4000" b="1" spc="-210" dirty="0">
                <a:solidFill>
                  <a:srgbClr val="C1EEFF"/>
                </a:solidFill>
                <a:latin typeface="Trebuchet MS"/>
                <a:cs typeface="Trebuchet MS"/>
              </a:rPr>
              <a:t>Abortion  </a:t>
            </a:r>
            <a:r>
              <a:rPr sz="4000" b="1" spc="-5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b="1" spc="-190" dirty="0">
                <a:solidFill>
                  <a:srgbClr val="C1EEFF"/>
                </a:solidFill>
                <a:latin typeface="Trebuchet MS"/>
                <a:cs typeface="Trebuchet MS"/>
              </a:rPr>
              <a:t>Maternal</a:t>
            </a:r>
            <a:r>
              <a:rPr sz="4000" b="1" spc="-740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4000" b="1" spc="-95" dirty="0">
                <a:solidFill>
                  <a:srgbClr val="C1EEFF"/>
                </a:solidFill>
                <a:latin typeface="Trebuchet MS"/>
                <a:cs typeface="Trebuchet MS"/>
              </a:rPr>
              <a:t>Age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4000" spc="-150" dirty="0">
                <a:solidFill>
                  <a:srgbClr val="EA157A"/>
                </a:solidFill>
                <a:latin typeface="Trebuchet MS"/>
                <a:cs typeface="Trebuchet MS"/>
              </a:rPr>
              <a:t>Women</a:t>
            </a:r>
            <a:r>
              <a:rPr sz="4000" spc="-62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195" dirty="0">
                <a:solidFill>
                  <a:srgbClr val="EA157A"/>
                </a:solidFill>
                <a:latin typeface="Trebuchet MS"/>
                <a:cs typeface="Trebuchet MS"/>
              </a:rPr>
              <a:t>in</a:t>
            </a:r>
            <a:r>
              <a:rPr sz="4000" spc="-6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270" dirty="0">
                <a:solidFill>
                  <a:srgbClr val="EA157A"/>
                </a:solidFill>
                <a:latin typeface="Trebuchet MS"/>
                <a:cs typeface="Trebuchet MS"/>
              </a:rPr>
              <a:t>late</a:t>
            </a:r>
            <a:r>
              <a:rPr sz="4000" spc="-62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340" dirty="0">
                <a:solidFill>
                  <a:srgbClr val="EA157A"/>
                </a:solidFill>
                <a:latin typeface="Trebuchet MS"/>
                <a:cs typeface="Trebuchet MS"/>
              </a:rPr>
              <a:t>30’s</a:t>
            </a:r>
            <a:r>
              <a:rPr sz="4000" spc="-61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170" dirty="0">
                <a:solidFill>
                  <a:srgbClr val="EA157A"/>
                </a:solidFill>
                <a:latin typeface="Trebuchet MS"/>
                <a:cs typeface="Trebuchet MS"/>
              </a:rPr>
              <a:t>and</a:t>
            </a:r>
            <a:r>
              <a:rPr sz="4000" spc="-61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235" dirty="0">
                <a:solidFill>
                  <a:srgbClr val="EA157A"/>
                </a:solidFill>
                <a:latin typeface="Trebuchet MS"/>
                <a:cs typeface="Trebuchet MS"/>
              </a:rPr>
              <a:t>older</a:t>
            </a:r>
            <a:r>
              <a:rPr sz="4000" spc="-6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220" dirty="0">
                <a:solidFill>
                  <a:srgbClr val="EA157A"/>
                </a:solidFill>
                <a:latin typeface="Trebuchet MS"/>
                <a:cs typeface="Trebuchet MS"/>
              </a:rPr>
              <a:t>at</a:t>
            </a:r>
            <a:r>
              <a:rPr sz="4000" spc="-61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210" dirty="0">
                <a:solidFill>
                  <a:srgbClr val="EA157A"/>
                </a:solidFill>
                <a:latin typeface="Trebuchet MS"/>
                <a:cs typeface="Trebuchet MS"/>
              </a:rPr>
              <a:t>higher  </a:t>
            </a:r>
            <a:r>
              <a:rPr sz="4000" spc="-270" dirty="0">
                <a:solidFill>
                  <a:srgbClr val="EA157A"/>
                </a:solidFill>
                <a:latin typeface="Trebuchet MS"/>
                <a:cs typeface="Trebuchet MS"/>
              </a:rPr>
              <a:t>risk, irrespective </a:t>
            </a:r>
            <a:r>
              <a:rPr sz="4000" spc="-165" dirty="0">
                <a:solidFill>
                  <a:srgbClr val="EA157A"/>
                </a:solidFill>
                <a:latin typeface="Trebuchet MS"/>
                <a:cs typeface="Trebuchet MS"/>
              </a:rPr>
              <a:t>of </a:t>
            </a:r>
            <a:r>
              <a:rPr sz="4000" spc="-215" dirty="0">
                <a:solidFill>
                  <a:srgbClr val="EA157A"/>
                </a:solidFill>
                <a:latin typeface="Trebuchet MS"/>
                <a:cs typeface="Trebuchet MS"/>
              </a:rPr>
              <a:t>previous </a:t>
            </a:r>
            <a:r>
              <a:rPr sz="4000" spc="-254" dirty="0">
                <a:solidFill>
                  <a:srgbClr val="EA157A"/>
                </a:solidFill>
                <a:latin typeface="Trebuchet MS"/>
                <a:cs typeface="Trebuchet MS"/>
              </a:rPr>
              <a:t>obstetric  </a:t>
            </a:r>
            <a:r>
              <a:rPr sz="4000" spc="-215" dirty="0">
                <a:solidFill>
                  <a:srgbClr val="EA157A"/>
                </a:solidFill>
                <a:latin typeface="Trebuchet MS"/>
                <a:cs typeface="Trebuchet MS"/>
              </a:rPr>
              <a:t>history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6005" y="3595115"/>
            <a:ext cx="6368796" cy="372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13517"/>
            <a:ext cx="7440930" cy="552640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800" spc="-165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280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48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b="1" spc="-55" dirty="0">
                <a:solidFill>
                  <a:srgbClr val="FFFFFF"/>
                </a:solidFill>
                <a:latin typeface="Trebuchet MS"/>
                <a:cs typeface="Trebuchet MS"/>
              </a:rPr>
              <a:t>Stress </a:t>
            </a:r>
            <a:r>
              <a:rPr sz="3000" b="1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b="1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90" dirty="0">
                <a:solidFill>
                  <a:srgbClr val="FFFFFF"/>
                </a:solidFill>
                <a:latin typeface="Trebuchet MS"/>
                <a:cs typeface="Trebuchet MS"/>
              </a:rPr>
              <a:t>Anxiety</a:t>
            </a:r>
            <a:endParaRPr sz="3000">
              <a:latin typeface="Trebuchet MS"/>
              <a:cs typeface="Trebuchet MS"/>
            </a:endParaRPr>
          </a:p>
          <a:p>
            <a:pPr marL="753110" marR="5080" lvl="1" indent="-285750">
              <a:lnSpc>
                <a:spcPts val="2810"/>
              </a:lnSpc>
              <a:spcBef>
                <a:spcPts val="69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Severe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EA157A"/>
                </a:solidFill>
                <a:latin typeface="Trebuchet MS"/>
                <a:cs typeface="Trebuchet MS"/>
              </a:rPr>
              <a:t>emotional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EA157A"/>
                </a:solidFill>
                <a:latin typeface="Trebuchet MS"/>
                <a:cs typeface="Trebuchet MS"/>
              </a:rPr>
              <a:t>upset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EA157A"/>
                </a:solidFill>
                <a:latin typeface="Trebuchet MS"/>
                <a:cs typeface="Trebuchet MS"/>
              </a:rPr>
              <a:t>may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disrupt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EA157A"/>
                </a:solidFill>
                <a:latin typeface="Trebuchet MS"/>
                <a:cs typeface="Trebuchet MS"/>
              </a:rPr>
              <a:t>hypothalmic 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and </a:t>
            </a:r>
            <a:r>
              <a:rPr sz="2600" spc="-114" dirty="0">
                <a:solidFill>
                  <a:srgbClr val="EA157A"/>
                </a:solidFill>
                <a:latin typeface="Trebuchet MS"/>
                <a:cs typeface="Trebuchet MS"/>
              </a:rPr>
              <a:t>pituitary</a:t>
            </a:r>
            <a:r>
              <a:rPr sz="2600" spc="-44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functions</a:t>
            </a:r>
            <a:endParaRPr sz="260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27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b="1" spc="-100" dirty="0">
                <a:solidFill>
                  <a:srgbClr val="FFFFFF"/>
                </a:solidFill>
                <a:latin typeface="Trebuchet MS"/>
                <a:cs typeface="Trebuchet MS"/>
              </a:rPr>
              <a:t>Paternal</a:t>
            </a:r>
            <a:r>
              <a:rPr sz="30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14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endParaRPr sz="300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34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5" dirty="0">
                <a:solidFill>
                  <a:srgbClr val="EA157A"/>
                </a:solidFill>
                <a:latin typeface="Trebuchet MS"/>
                <a:cs typeface="Trebuchet MS"/>
              </a:rPr>
              <a:t>Poor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sperm</a:t>
            </a:r>
            <a:r>
              <a:rPr sz="2600" spc="-4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EA157A"/>
                </a:solidFill>
                <a:latin typeface="Trebuchet MS"/>
                <a:cs typeface="Trebuchet MS"/>
              </a:rPr>
              <a:t>quality</a:t>
            </a:r>
            <a:endParaRPr sz="260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1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55" dirty="0">
                <a:solidFill>
                  <a:srgbClr val="EA157A"/>
                </a:solidFill>
                <a:latin typeface="Trebuchet MS"/>
                <a:cs typeface="Trebuchet MS"/>
              </a:rPr>
              <a:t>Source</a:t>
            </a:r>
            <a:r>
              <a:rPr sz="2600" spc="-62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 </a:t>
            </a:r>
            <a:r>
              <a:rPr sz="2600" spc="-65" dirty="0">
                <a:solidFill>
                  <a:srgbClr val="EA157A"/>
                </a:solidFill>
                <a:latin typeface="Trebuchet MS"/>
                <a:cs typeface="Trebuchet MS"/>
              </a:rPr>
              <a:t>chromosomal </a:t>
            </a: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abnormalities</a:t>
            </a:r>
            <a:endParaRPr sz="260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31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b="1" spc="-70" dirty="0">
                <a:solidFill>
                  <a:srgbClr val="FFFFFF"/>
                </a:solidFill>
                <a:latin typeface="Trebuchet MS"/>
                <a:cs typeface="Trebuchet MS"/>
              </a:rPr>
              <a:t>Immunologocial</a:t>
            </a:r>
            <a:r>
              <a:rPr sz="30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20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endParaRPr sz="3000">
              <a:latin typeface="Trebuchet MS"/>
              <a:cs typeface="Trebuchet MS"/>
            </a:endParaRPr>
          </a:p>
          <a:p>
            <a:pPr marL="753110" marR="627380" lvl="1" indent="-285750">
              <a:lnSpc>
                <a:spcPts val="2810"/>
              </a:lnSpc>
              <a:spcBef>
                <a:spcPts val="69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70" dirty="0">
                <a:solidFill>
                  <a:srgbClr val="FFFF00"/>
                </a:solidFill>
                <a:latin typeface="Trebuchet MS"/>
                <a:cs typeface="Trebuchet MS"/>
              </a:rPr>
              <a:t>Maternal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00"/>
                </a:solidFill>
                <a:latin typeface="Trebuchet MS"/>
                <a:cs typeface="Trebuchet MS"/>
              </a:rPr>
              <a:t>lymphocytes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EA157A"/>
                </a:solidFill>
                <a:latin typeface="Trebuchet MS"/>
                <a:cs typeface="Trebuchet MS"/>
              </a:rPr>
              <a:t>with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natural</a:t>
            </a:r>
            <a:r>
              <a:rPr sz="26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FFFF00"/>
                </a:solidFill>
                <a:latin typeface="Trebuchet MS"/>
                <a:cs typeface="Trebuchet MS"/>
              </a:rPr>
              <a:t>killer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FFFF00"/>
                </a:solidFill>
                <a:latin typeface="Trebuchet MS"/>
                <a:cs typeface="Trebuchet MS"/>
              </a:rPr>
              <a:t>cell </a:t>
            </a:r>
            <a:r>
              <a:rPr sz="2600" spc="-1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EA157A"/>
                </a:solidFill>
                <a:latin typeface="Trebuchet MS"/>
                <a:cs typeface="Trebuchet MS"/>
              </a:rPr>
              <a:t>activity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EA157A"/>
                </a:solidFill>
                <a:latin typeface="Trebuchet MS"/>
                <a:cs typeface="Trebuchet MS"/>
              </a:rPr>
              <a:t>may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EA157A"/>
                </a:solidFill>
                <a:latin typeface="Trebuchet MS"/>
                <a:cs typeface="Trebuchet MS"/>
              </a:rPr>
              <a:t>affect</a:t>
            </a:r>
            <a:r>
              <a:rPr sz="2600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EA157A"/>
                </a:solidFill>
                <a:latin typeface="Trebuchet MS"/>
                <a:cs typeface="Trebuchet MS"/>
              </a:rPr>
              <a:t>trophoblast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development</a:t>
            </a:r>
            <a:endParaRPr sz="2600">
              <a:latin typeface="Trebuchet MS"/>
              <a:cs typeface="Trebuchet MS"/>
            </a:endParaRPr>
          </a:p>
          <a:p>
            <a:pPr marL="753110" marR="253365" lvl="1" indent="-285750">
              <a:lnSpc>
                <a:spcPts val="281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55" dirty="0">
                <a:solidFill>
                  <a:srgbClr val="EA157A"/>
                </a:solidFill>
                <a:latin typeface="Trebuchet MS"/>
                <a:cs typeface="Trebuchet MS"/>
              </a:rPr>
              <a:t>Autoimmune</a:t>
            </a:r>
            <a:r>
              <a:rPr sz="2600" spc="-23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diseases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EA157A"/>
                </a:solidFill>
                <a:latin typeface="Trebuchet MS"/>
                <a:cs typeface="Trebuchet MS"/>
              </a:rPr>
              <a:t>such</a:t>
            </a:r>
            <a:r>
              <a:rPr sz="2600" spc="-24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EA157A"/>
                </a:solidFill>
                <a:latin typeface="Trebuchet MS"/>
                <a:cs typeface="Trebuchet MS"/>
              </a:rPr>
              <a:t>as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antiphospholipid  </a:t>
            </a:r>
            <a:r>
              <a:rPr sz="2600" spc="-60" dirty="0">
                <a:solidFill>
                  <a:srgbClr val="FFFF00"/>
                </a:solidFill>
                <a:latin typeface="Trebuchet MS"/>
                <a:cs typeface="Trebuchet MS"/>
              </a:rPr>
              <a:t>syndrome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800" spc="-165" dirty="0"/>
              <a:t>Causes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67134" y="3125978"/>
            <a:ext cx="76200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715" marR="1120775" indent="-365125">
              <a:lnSpc>
                <a:spcPct val="100000"/>
              </a:lnSpc>
              <a:spcBef>
                <a:spcPts val="100"/>
              </a:spcBef>
            </a:pPr>
            <a:r>
              <a:rPr sz="3600" i="1" spc="-190" dirty="0">
                <a:solidFill>
                  <a:srgbClr val="00ADDC"/>
                </a:solidFill>
                <a:latin typeface="Trebuchet MS"/>
                <a:cs typeface="Trebuchet MS"/>
              </a:rPr>
              <a:t>Despite </a:t>
            </a:r>
            <a:r>
              <a:rPr sz="3600" i="1" spc="-240" dirty="0">
                <a:solidFill>
                  <a:srgbClr val="00ADDC"/>
                </a:solidFill>
                <a:latin typeface="Trebuchet MS"/>
                <a:cs typeface="Trebuchet MS"/>
              </a:rPr>
              <a:t>detailed</a:t>
            </a:r>
            <a:r>
              <a:rPr sz="3600" i="1" spc="-57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95" dirty="0">
                <a:solidFill>
                  <a:srgbClr val="00ADDC"/>
                </a:solidFill>
                <a:latin typeface="Trebuchet MS"/>
                <a:cs typeface="Trebuchet MS"/>
              </a:rPr>
              <a:t>investigations,  </a:t>
            </a:r>
            <a:r>
              <a:rPr sz="3600" i="1" spc="-135" dirty="0">
                <a:solidFill>
                  <a:srgbClr val="00ADDC"/>
                </a:solidFill>
                <a:latin typeface="Trebuchet MS"/>
                <a:cs typeface="Trebuchet MS"/>
              </a:rPr>
              <a:t>no</a:t>
            </a:r>
            <a:r>
              <a:rPr sz="3600" i="1" spc="-38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55" dirty="0">
                <a:solidFill>
                  <a:srgbClr val="00ADDC"/>
                </a:solidFill>
                <a:latin typeface="Trebuchet MS"/>
                <a:cs typeface="Trebuchet MS"/>
              </a:rPr>
              <a:t>cause</a:t>
            </a:r>
            <a:r>
              <a:rPr sz="3600" i="1" spc="-39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14" dirty="0">
                <a:solidFill>
                  <a:srgbClr val="00ADDC"/>
                </a:solidFill>
                <a:latin typeface="Trebuchet MS"/>
                <a:cs typeface="Trebuchet MS"/>
              </a:rPr>
              <a:t>can</a:t>
            </a:r>
            <a:r>
              <a:rPr sz="3600" i="1" spc="-37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75" dirty="0">
                <a:solidFill>
                  <a:srgbClr val="00ADDC"/>
                </a:solidFill>
                <a:latin typeface="Trebuchet MS"/>
                <a:cs typeface="Trebuchet MS"/>
              </a:rPr>
              <a:t>be</a:t>
            </a:r>
            <a:r>
              <a:rPr sz="3600" i="1" spc="-38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95" dirty="0">
                <a:solidFill>
                  <a:srgbClr val="00ADDC"/>
                </a:solidFill>
                <a:latin typeface="Trebuchet MS"/>
                <a:cs typeface="Trebuchet MS"/>
              </a:rPr>
              <a:t>found</a:t>
            </a:r>
            <a:r>
              <a:rPr sz="3600" i="1" spc="-36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80" dirty="0">
                <a:solidFill>
                  <a:srgbClr val="00ADDC"/>
                </a:solidFill>
                <a:latin typeface="Trebuchet MS"/>
                <a:cs typeface="Trebuchet MS"/>
              </a:rPr>
              <a:t>for</a:t>
            </a:r>
            <a:r>
              <a:rPr sz="3600" i="1" spc="-36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40" dirty="0">
                <a:solidFill>
                  <a:srgbClr val="00ADDC"/>
                </a:solidFill>
                <a:latin typeface="Trebuchet MS"/>
                <a:cs typeface="Trebuchet MS"/>
              </a:rPr>
              <a:t>the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i="1" spc="-254" dirty="0">
                <a:solidFill>
                  <a:srgbClr val="00ADDC"/>
                </a:solidFill>
                <a:latin typeface="Trebuchet MS"/>
                <a:cs typeface="Trebuchet MS"/>
              </a:rPr>
              <a:t>majority</a:t>
            </a:r>
            <a:r>
              <a:rPr sz="3600" i="1" spc="-38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40" dirty="0">
                <a:solidFill>
                  <a:srgbClr val="00ADDC"/>
                </a:solidFill>
                <a:latin typeface="Trebuchet MS"/>
                <a:cs typeface="Trebuchet MS"/>
              </a:rPr>
              <a:t>of</a:t>
            </a:r>
            <a:r>
              <a:rPr sz="3600" i="1" spc="-36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14" dirty="0">
                <a:solidFill>
                  <a:srgbClr val="00ADDC"/>
                </a:solidFill>
                <a:latin typeface="Trebuchet MS"/>
                <a:cs typeface="Trebuchet MS"/>
              </a:rPr>
              <a:t>cases</a:t>
            </a:r>
            <a:r>
              <a:rPr sz="3600" i="1" spc="-37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40" dirty="0">
                <a:solidFill>
                  <a:srgbClr val="00ADDC"/>
                </a:solidFill>
                <a:latin typeface="Trebuchet MS"/>
                <a:cs typeface="Trebuchet MS"/>
              </a:rPr>
              <a:t>of</a:t>
            </a:r>
            <a:r>
              <a:rPr sz="3600" i="1" spc="-36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155" dirty="0">
                <a:solidFill>
                  <a:srgbClr val="00ADDC"/>
                </a:solidFill>
                <a:latin typeface="Trebuchet MS"/>
                <a:cs typeface="Trebuchet MS"/>
              </a:rPr>
              <a:t>spontaneous</a:t>
            </a:r>
            <a:r>
              <a:rPr sz="3600" i="1" spc="-36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3600" i="1" spc="-225" dirty="0">
                <a:solidFill>
                  <a:srgbClr val="00ADDC"/>
                </a:solidFill>
                <a:latin typeface="Trebuchet MS"/>
                <a:cs typeface="Trebuchet MS"/>
              </a:rPr>
              <a:t>abortion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60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  </a:t>
            </a:r>
            <a:r>
              <a:rPr b="1" spc="-95" dirty="0">
                <a:latin typeface="Trebuchet MS"/>
                <a:cs typeface="Trebuchet MS"/>
              </a:rPr>
              <a:t>CLINICAL</a:t>
            </a:r>
            <a:r>
              <a:rPr b="1" spc="-850" dirty="0">
                <a:latin typeface="Trebuchet MS"/>
                <a:cs typeface="Trebuchet MS"/>
              </a:rPr>
              <a:t> </a:t>
            </a:r>
            <a:r>
              <a:rPr b="1" spc="-105" dirty="0">
                <a:latin typeface="Trebuchet MS"/>
                <a:cs typeface="Trebuchet MS"/>
              </a:rPr>
              <a:t>VARIETY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2190" y="2092477"/>
            <a:ext cx="5326409" cy="1456168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424180" indent="-343535">
              <a:lnSpc>
                <a:spcPct val="100000"/>
              </a:lnSpc>
              <a:spcBef>
                <a:spcPts val="95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4400" spc="15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sz="4400" spc="-6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endParaRPr sz="4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600" u="sng" spc="-195" dirty="0">
                <a:solidFill>
                  <a:srgbClr val="C1EEFF"/>
                </a:solidFill>
                <a:latin typeface="Trebuchet MS"/>
                <a:cs typeface="Trebuchet MS"/>
              </a:rPr>
              <a:t>Threatened</a:t>
            </a:r>
            <a:r>
              <a:rPr sz="3600" u="sng" spc="-490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3600" u="sng" spc="-170" dirty="0">
                <a:solidFill>
                  <a:srgbClr val="C1EEFF"/>
                </a:solidFill>
                <a:latin typeface="Trebuchet MS"/>
                <a:cs typeface="Trebuchet MS"/>
              </a:rPr>
              <a:t>Miscarriage</a:t>
            </a:r>
            <a:endParaRPr sz="3600" u="sng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254" y="3881882"/>
            <a:ext cx="9975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10" dirty="0">
                <a:solidFill>
                  <a:srgbClr val="FEB80A"/>
                </a:solidFill>
                <a:latin typeface="Trebuchet MS"/>
                <a:cs typeface="Trebuchet MS"/>
              </a:rPr>
              <a:t>Pain: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254" y="4674057"/>
            <a:ext cx="1906905" cy="241412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95" dirty="0">
                <a:solidFill>
                  <a:srgbClr val="FEB80A"/>
                </a:solidFill>
                <a:latin typeface="Trebuchet MS"/>
                <a:cs typeface="Trebuchet MS"/>
              </a:rPr>
              <a:t>Bleeding</a:t>
            </a:r>
            <a:r>
              <a:rPr sz="2600" spc="-95" dirty="0" smtClean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lang="en-US" sz="2600" spc="-95" dirty="0" smtClean="0">
              <a:solidFill>
                <a:srgbClr val="FEB80A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20" dirty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2600" spc="-409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2600" spc="-50" dirty="0" err="1">
                <a:solidFill>
                  <a:srgbClr val="FEB80A"/>
                </a:solidFill>
                <a:latin typeface="Trebuchet MS"/>
                <a:cs typeface="Trebuchet MS"/>
              </a:rPr>
              <a:t>Os</a:t>
            </a:r>
            <a:r>
              <a:rPr sz="2600" spc="-50" dirty="0" smtClean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lang="en-US" sz="2600" spc="-50" dirty="0" smtClean="0">
              <a:solidFill>
                <a:srgbClr val="FEB80A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05" dirty="0">
                <a:solidFill>
                  <a:srgbClr val="FEB80A"/>
                </a:solidFill>
                <a:latin typeface="Trebuchet MS"/>
                <a:cs typeface="Trebuchet MS"/>
              </a:rPr>
              <a:t>Uterus: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3897452"/>
            <a:ext cx="4724400" cy="320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670">
              <a:lnSpc>
                <a:spcPct val="100000"/>
              </a:lnSpc>
              <a:spcBef>
                <a:spcPts val="95"/>
              </a:spcBef>
            </a:pPr>
            <a:r>
              <a:rPr sz="2600" spc="-120" dirty="0">
                <a:solidFill>
                  <a:srgbClr val="7ED13B"/>
                </a:solidFill>
                <a:latin typeface="Trebuchet MS"/>
                <a:cs typeface="Trebuchet MS"/>
              </a:rPr>
              <a:t>Variable,</a:t>
            </a:r>
            <a:r>
              <a:rPr sz="2600" spc="-28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7ED13B"/>
                </a:solidFill>
                <a:latin typeface="Trebuchet MS"/>
                <a:cs typeface="Trebuchet MS"/>
              </a:rPr>
              <a:t>possibly</a:t>
            </a:r>
            <a:r>
              <a:rPr sz="2600" spc="-28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slight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7ED13B"/>
                </a:solidFill>
                <a:latin typeface="Trebuchet MS"/>
                <a:cs typeface="Trebuchet MS"/>
              </a:rPr>
              <a:t>lower 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abdominal</a:t>
            </a:r>
            <a:r>
              <a:rPr sz="2600" spc="-63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7ED13B"/>
                </a:solidFill>
                <a:latin typeface="Trebuchet MS"/>
                <a:cs typeface="Trebuchet MS"/>
              </a:rPr>
              <a:t>pain </a:t>
            </a:r>
            <a:r>
              <a:rPr sz="2600" spc="-80" dirty="0">
                <a:solidFill>
                  <a:srgbClr val="7ED13B"/>
                </a:solidFill>
                <a:latin typeface="Trebuchet MS"/>
                <a:cs typeface="Trebuchet MS"/>
              </a:rPr>
              <a:t>or </a:t>
            </a:r>
            <a:r>
              <a:rPr sz="2600" spc="-95" dirty="0" smtClean="0">
                <a:solidFill>
                  <a:srgbClr val="7ED13B"/>
                </a:solidFill>
                <a:latin typeface="Trebuchet MS"/>
                <a:cs typeface="Trebuchet MS"/>
              </a:rPr>
              <a:t>backache</a:t>
            </a:r>
            <a:endParaRPr lang="en-US" sz="2600" spc="-9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12700" marR="433705">
              <a:lnSpc>
                <a:spcPct val="120000"/>
              </a:lnSpc>
            </a:pPr>
            <a:r>
              <a:rPr sz="2600" spc="-90" dirty="0" smtClean="0">
                <a:solidFill>
                  <a:srgbClr val="7ED13B"/>
                </a:solidFill>
                <a:latin typeface="Trebuchet MS"/>
                <a:cs typeface="Trebuchet MS"/>
              </a:rPr>
              <a:t>Scant</a:t>
            </a:r>
            <a:r>
              <a:rPr sz="2600" spc="-90" dirty="0">
                <a:solidFill>
                  <a:srgbClr val="7ED13B"/>
                </a:solidFill>
                <a:latin typeface="Trebuchet MS"/>
                <a:cs typeface="Trebuchet MS"/>
              </a:rPr>
              <a:t>,</a:t>
            </a:r>
            <a:r>
              <a:rPr sz="26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7ED13B"/>
                </a:solidFill>
                <a:latin typeface="Trebuchet MS"/>
                <a:cs typeface="Trebuchet MS"/>
              </a:rPr>
              <a:t>during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7ED13B"/>
                </a:solidFill>
                <a:latin typeface="Trebuchet MS"/>
                <a:cs typeface="Trebuchet MS"/>
              </a:rPr>
              <a:t>first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7ED13B"/>
                </a:solidFill>
                <a:latin typeface="Trebuchet MS"/>
                <a:cs typeface="Trebuchet MS"/>
              </a:rPr>
              <a:t>3</a:t>
            </a:r>
            <a:r>
              <a:rPr sz="26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7ED13B"/>
                </a:solidFill>
                <a:latin typeface="Trebuchet MS"/>
                <a:cs typeface="Trebuchet MS"/>
              </a:rPr>
              <a:t>months </a:t>
            </a:r>
            <a:endParaRPr lang="en-US" sz="2600" spc="-4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12700" marR="433705">
              <a:lnSpc>
                <a:spcPct val="120000"/>
              </a:lnSpc>
            </a:pPr>
            <a:endParaRPr lang="en-US" sz="2600" spc="-4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12700" marR="433705">
              <a:lnSpc>
                <a:spcPct val="120000"/>
              </a:lnSpc>
            </a:pPr>
            <a:r>
              <a:rPr sz="2600" spc="-4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7ED13B"/>
                </a:solidFill>
                <a:latin typeface="Trebuchet MS"/>
                <a:cs typeface="Trebuchet MS"/>
              </a:rPr>
              <a:t>Closed, </a:t>
            </a:r>
            <a:r>
              <a:rPr sz="2600" spc="-35" dirty="0">
                <a:solidFill>
                  <a:srgbClr val="7ED13B"/>
                </a:solidFill>
                <a:latin typeface="Trebuchet MS"/>
                <a:cs typeface="Trebuchet MS"/>
              </a:rPr>
              <a:t>no</a:t>
            </a:r>
            <a:r>
              <a:rPr sz="2600" spc="-41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5" dirty="0" smtClean="0">
                <a:solidFill>
                  <a:srgbClr val="7ED13B"/>
                </a:solidFill>
                <a:latin typeface="Trebuchet MS"/>
                <a:cs typeface="Trebuchet MS"/>
              </a:rPr>
              <a:t>dilation</a:t>
            </a:r>
            <a:endParaRPr lang="en-US" sz="2600" spc="-10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12700" marR="433705">
              <a:lnSpc>
                <a:spcPct val="120000"/>
              </a:lnSpc>
            </a:pP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114" dirty="0">
                <a:solidFill>
                  <a:srgbClr val="7ED13B"/>
                </a:solidFill>
                <a:latin typeface="Trebuchet MS"/>
                <a:cs typeface="Trebuchet MS"/>
              </a:rPr>
              <a:t>If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7ED13B"/>
                </a:solidFill>
                <a:latin typeface="Trebuchet MS"/>
                <a:cs typeface="Trebuchet MS"/>
              </a:rPr>
              <a:t>palpable,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7ED13B"/>
                </a:solidFill>
                <a:latin typeface="Trebuchet MS"/>
                <a:cs typeface="Trebuchet MS"/>
              </a:rPr>
              <a:t>soft</a:t>
            </a:r>
            <a:r>
              <a:rPr sz="26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26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7ED13B"/>
                </a:solidFill>
                <a:latin typeface="Trebuchet MS"/>
                <a:cs typeface="Trebuchet MS"/>
              </a:rPr>
              <a:t>not</a:t>
            </a:r>
            <a:r>
              <a:rPr sz="2600" spc="-254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7ED13B"/>
                </a:solidFill>
                <a:latin typeface="Trebuchet MS"/>
                <a:cs typeface="Trebuchet MS"/>
              </a:rPr>
              <a:t>tender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1" y="1370814"/>
            <a:ext cx="8217534" cy="6055504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4000" b="1" u="heavy" spc="-21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Threatened</a:t>
            </a:r>
            <a:r>
              <a:rPr sz="4000" b="1" u="heavy" spc="-4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u="heavy" spc="-1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Miscarriage</a:t>
            </a:r>
            <a:endParaRPr sz="4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423545" marR="5080" indent="-342900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7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vaginal</a:t>
            </a:r>
            <a:r>
              <a:rPr lang="en-US" sz="30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 examination or</a:t>
            </a:r>
            <a:r>
              <a:rPr sz="3000" spc="-29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assessment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provoke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uterine  activity</a:t>
            </a:r>
            <a:endParaRPr sz="30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7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evidence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bed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rest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effective</a:t>
            </a:r>
            <a:endParaRPr sz="3000" dirty="0">
              <a:latin typeface="Trebuchet MS"/>
              <a:cs typeface="Trebuchet MS"/>
            </a:endParaRPr>
          </a:p>
          <a:p>
            <a:pPr marL="424180" marR="1304925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Woman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referred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medical 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attention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straight</a:t>
            </a:r>
            <a:r>
              <a:rPr sz="30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away</a:t>
            </a:r>
            <a:endParaRPr sz="3000" dirty="0">
              <a:latin typeface="Trebuchet MS"/>
              <a:cs typeface="Trebuchet MS"/>
            </a:endParaRPr>
          </a:p>
          <a:p>
            <a:pPr marL="423545" marR="132080" indent="-3429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1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test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carried</a:t>
            </a:r>
            <a:r>
              <a:rPr sz="30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ultrasound 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performed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assess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viability</a:t>
            </a:r>
            <a:endParaRPr sz="3000" dirty="0">
              <a:latin typeface="Trebuchet MS"/>
              <a:cs typeface="Trebuchet MS"/>
            </a:endParaRPr>
          </a:p>
          <a:p>
            <a:pPr marL="423545" marR="357505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Heavy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increased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amount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bleeding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n-US" sz="30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000" spc="-3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ominous </a:t>
            </a:r>
            <a:r>
              <a:rPr sz="3000" spc="-4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3000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precede</a:t>
            </a:r>
            <a:r>
              <a:rPr lang="en-US" sz="3000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 to</a:t>
            </a:r>
            <a:r>
              <a:rPr sz="3000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inevitable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6469"/>
            <a:ext cx="5208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85" dirty="0">
                <a:latin typeface="Trebuchet MS"/>
                <a:cs typeface="Trebuchet MS"/>
              </a:rPr>
              <a:t>Spontaneous</a:t>
            </a:r>
            <a:r>
              <a:rPr sz="4400" b="1" spc="-819" dirty="0">
                <a:latin typeface="Trebuchet MS"/>
                <a:cs typeface="Trebuchet MS"/>
              </a:rPr>
              <a:t> </a:t>
            </a:r>
            <a:r>
              <a:rPr sz="4400" b="1" spc="-220" dirty="0">
                <a:latin typeface="Trebuchet MS"/>
                <a:cs typeface="Trebuchet MS"/>
              </a:rPr>
              <a:t>Abortion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8" y="1472592"/>
            <a:ext cx="6322062" cy="1412566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4000" b="1" u="sng" spc="-210" dirty="0">
                <a:solidFill>
                  <a:srgbClr val="FF0000"/>
                </a:solidFill>
                <a:latin typeface="Trebuchet MS"/>
                <a:cs typeface="Trebuchet MS"/>
              </a:rPr>
              <a:t>Inevitable</a:t>
            </a:r>
            <a:r>
              <a:rPr sz="4000" b="1" u="sng" spc="-5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b="1" u="sng" spc="-19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000" u="sng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890"/>
              </a:spcBef>
              <a:buClr>
                <a:srgbClr val="D6ECFF"/>
              </a:buClr>
              <a:buSzPct val="9531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600" spc="15" dirty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600" spc="-8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r>
              <a:rPr lang="en-US" sz="3600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:-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254" y="2735528"/>
            <a:ext cx="189928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35" dirty="0">
                <a:solidFill>
                  <a:srgbClr val="FEB80A"/>
                </a:solidFill>
                <a:latin typeface="Trebuchet MS"/>
                <a:cs typeface="Trebuchet MS"/>
              </a:rPr>
              <a:t>Pain: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14" dirty="0">
                <a:solidFill>
                  <a:srgbClr val="FEB80A"/>
                </a:solidFill>
                <a:latin typeface="Trebuchet MS"/>
                <a:cs typeface="Trebuchet MS"/>
              </a:rPr>
              <a:t>Bleeding: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7" y="2735528"/>
            <a:ext cx="317373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125" dirty="0">
                <a:solidFill>
                  <a:srgbClr val="7ED13B"/>
                </a:solidFill>
                <a:latin typeface="Trebuchet MS"/>
                <a:cs typeface="Trebuchet MS"/>
              </a:rPr>
              <a:t>Severe,</a:t>
            </a:r>
            <a:r>
              <a:rPr sz="3200" spc="-41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7ED13B"/>
                </a:solidFill>
                <a:latin typeface="Trebuchet MS"/>
                <a:cs typeface="Trebuchet MS"/>
              </a:rPr>
              <a:t>rhythmical  </a:t>
            </a: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Heavy,</a:t>
            </a:r>
            <a:r>
              <a:rPr sz="3200" spc="-32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7ED13B"/>
                </a:solidFill>
                <a:latin typeface="Trebuchet MS"/>
                <a:cs typeface="Trebuchet MS"/>
              </a:rPr>
              <a:t>clots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254" y="4003801"/>
            <a:ext cx="65529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45" dirty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3200" spc="-48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55" dirty="0" err="1">
                <a:solidFill>
                  <a:srgbClr val="FEB80A"/>
                </a:solidFill>
                <a:latin typeface="Trebuchet MS"/>
                <a:cs typeface="Trebuchet MS"/>
              </a:rPr>
              <a:t>Os</a:t>
            </a:r>
            <a:r>
              <a:rPr sz="3200" spc="-55" dirty="0" smtClean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r>
              <a:rPr lang="en-US" sz="3200" spc="-55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645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7ED13B"/>
                </a:solidFill>
                <a:latin typeface="Trebuchet MS"/>
                <a:cs typeface="Trebuchet MS"/>
              </a:rPr>
              <a:t>Open</a:t>
            </a:r>
            <a:r>
              <a:rPr sz="3200" spc="-33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7ED13B"/>
                </a:solidFill>
                <a:latin typeface="Trebuchet MS"/>
                <a:cs typeface="Trebuchet MS"/>
              </a:rPr>
              <a:t>with</a:t>
            </a:r>
            <a:r>
              <a:rPr sz="32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7ED13B"/>
                </a:solidFill>
                <a:latin typeface="Trebuchet MS"/>
                <a:cs typeface="Trebuchet MS"/>
              </a:rPr>
              <a:t>dilation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5254" y="4589017"/>
            <a:ext cx="1545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25" dirty="0">
                <a:solidFill>
                  <a:srgbClr val="FEB80A"/>
                </a:solidFill>
                <a:latin typeface="Trebuchet MS"/>
                <a:cs typeface="Trebuchet MS"/>
              </a:rPr>
              <a:t>Uterus: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3546" y="4491177"/>
            <a:ext cx="5026653" cy="1194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20000"/>
              </a:lnSpc>
              <a:spcBef>
                <a:spcPts val="100"/>
              </a:spcBef>
            </a:pP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If </a:t>
            </a:r>
            <a:r>
              <a:rPr sz="3200" spc="-155" dirty="0">
                <a:solidFill>
                  <a:srgbClr val="7ED13B"/>
                </a:solidFill>
                <a:latin typeface="Trebuchet MS"/>
                <a:cs typeface="Trebuchet MS"/>
              </a:rPr>
              <a:t>palpable, </a:t>
            </a:r>
            <a:r>
              <a:rPr sz="3200" spc="-130" dirty="0" smtClean="0">
                <a:solidFill>
                  <a:srgbClr val="7ED13B"/>
                </a:solidFill>
                <a:latin typeface="Trebuchet MS"/>
                <a:cs typeface="Trebuchet MS"/>
              </a:rPr>
              <a:t>smaller</a:t>
            </a:r>
            <a:r>
              <a:rPr lang="en-US" sz="3200" spc="-130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73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7ED13B"/>
                </a:solidFill>
                <a:latin typeface="Trebuchet MS"/>
                <a:cs typeface="Trebuchet MS"/>
              </a:rPr>
              <a:t>than  </a:t>
            </a: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expected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6469"/>
            <a:ext cx="5208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85" dirty="0">
                <a:latin typeface="Trebuchet MS"/>
                <a:cs typeface="Trebuchet MS"/>
              </a:rPr>
              <a:t>Spontaneous</a:t>
            </a:r>
            <a:r>
              <a:rPr sz="4400" b="1" spc="-819" dirty="0">
                <a:latin typeface="Trebuchet MS"/>
                <a:cs typeface="Trebuchet MS"/>
              </a:rPr>
              <a:t> </a:t>
            </a:r>
            <a:r>
              <a:rPr sz="4400" b="1" spc="-220" dirty="0">
                <a:latin typeface="Trebuchet MS"/>
                <a:cs typeface="Trebuchet MS"/>
              </a:rPr>
              <a:t>Abortion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1488710"/>
            <a:ext cx="7749540" cy="594650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4000" b="1" u="sng" spc="-195" dirty="0">
                <a:solidFill>
                  <a:srgbClr val="FF0000"/>
                </a:solidFill>
                <a:latin typeface="Trebuchet MS"/>
                <a:cs typeface="Trebuchet MS"/>
              </a:rPr>
              <a:t>Inevitable</a:t>
            </a:r>
            <a:r>
              <a:rPr sz="4000" b="1" u="sng" spc="-4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b="1" u="sng" spc="-185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000" u="sng" dirty="0">
              <a:latin typeface="Trebuchet MS"/>
              <a:cs typeface="Trebuchet MS"/>
            </a:endParaRPr>
          </a:p>
          <a:p>
            <a:pPr marL="423545" marR="5080" indent="-342900">
              <a:lnSpc>
                <a:spcPct val="100000"/>
              </a:lnSpc>
              <a:spcBef>
                <a:spcPts val="136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6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name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indicates,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unavoidable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 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loss</a:t>
            </a:r>
            <a:endParaRPr sz="3000" dirty="0">
              <a:latin typeface="Trebuchet MS"/>
              <a:cs typeface="Trebuchet MS"/>
            </a:endParaRPr>
          </a:p>
          <a:p>
            <a:pPr marL="423545" marR="32004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Gestational sac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separates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uterine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wall 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uterus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contracts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expel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contents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conception</a:t>
            </a:r>
            <a:endParaRPr sz="30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Woman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collapse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loss</a:t>
            </a:r>
            <a:endParaRPr sz="3000" dirty="0">
              <a:latin typeface="Trebuchet MS"/>
              <a:cs typeface="Trebuchet MS"/>
            </a:endParaRPr>
          </a:p>
          <a:p>
            <a:pPr marL="424180" marR="16383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Speculum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examination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hospital,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input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obstetrician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gynaecologist</a:t>
            </a:r>
            <a:endParaRPr sz="3000" dirty="0">
              <a:latin typeface="Trebuchet MS"/>
              <a:cs typeface="Trebuchet MS"/>
            </a:endParaRPr>
          </a:p>
          <a:p>
            <a:pPr marL="424180" marR="657225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Oxytocic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drug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given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products 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expelled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6469"/>
            <a:ext cx="5208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85" dirty="0">
                <a:latin typeface="Trebuchet MS"/>
                <a:cs typeface="Trebuchet MS"/>
              </a:rPr>
              <a:t>Spontaneous</a:t>
            </a:r>
            <a:r>
              <a:rPr sz="4400" b="1" spc="-819" dirty="0">
                <a:latin typeface="Trebuchet MS"/>
                <a:cs typeface="Trebuchet MS"/>
              </a:rPr>
              <a:t> </a:t>
            </a:r>
            <a:r>
              <a:rPr sz="4400" b="1" spc="-220" dirty="0">
                <a:latin typeface="Trebuchet MS"/>
                <a:cs typeface="Trebuchet MS"/>
              </a:rPr>
              <a:t>Abortion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1548513"/>
            <a:ext cx="5712461" cy="13349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600" b="1" u="sng" spc="-204" dirty="0">
                <a:solidFill>
                  <a:srgbClr val="FF0000"/>
                </a:solidFill>
                <a:latin typeface="Trebuchet MS"/>
                <a:cs typeface="Trebuchet MS"/>
              </a:rPr>
              <a:t>Incomplete</a:t>
            </a:r>
            <a:r>
              <a:rPr sz="3600" b="1" u="sng" spc="-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u="sng" spc="-19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3600" u="sng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875"/>
              </a:spcBef>
              <a:buClr>
                <a:srgbClr val="D6ECFF"/>
              </a:buClr>
              <a:buSzPct val="94444"/>
              <a:buFont typeface="Wingdings"/>
              <a:buChar char=""/>
              <a:tabLst>
                <a:tab pos="424180" algn="l"/>
              </a:tabLst>
            </a:pPr>
            <a:r>
              <a:rPr sz="3600" spc="15" dirty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sz="3600" spc="-9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600" spc="-8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254" y="2796489"/>
            <a:ext cx="189928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35" dirty="0">
                <a:solidFill>
                  <a:srgbClr val="FEB80A"/>
                </a:solidFill>
                <a:latin typeface="Trebuchet MS"/>
                <a:cs typeface="Trebuchet MS"/>
              </a:rPr>
              <a:t>Pain:</a:t>
            </a:r>
            <a:endParaRPr sz="32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14" dirty="0">
                <a:solidFill>
                  <a:srgbClr val="FEB80A"/>
                </a:solidFill>
                <a:latin typeface="Trebuchet MS"/>
                <a:cs typeface="Trebuchet MS"/>
              </a:rPr>
              <a:t>Bleeding: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7" y="2796489"/>
            <a:ext cx="252920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90" dirty="0">
                <a:solidFill>
                  <a:srgbClr val="7ED13B"/>
                </a:solidFill>
                <a:latin typeface="Trebuchet MS"/>
                <a:cs typeface="Trebuchet MS"/>
              </a:rPr>
              <a:t>Severe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Heavy,</a:t>
            </a:r>
            <a:r>
              <a:rPr sz="3200" spc="-3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7ED13B"/>
                </a:solidFill>
                <a:latin typeface="Trebuchet MS"/>
                <a:cs typeface="Trebuchet MS"/>
              </a:rPr>
              <a:t>profuse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254" y="4064761"/>
            <a:ext cx="5416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45" dirty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3200" spc="-48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55" dirty="0">
                <a:solidFill>
                  <a:srgbClr val="FEB80A"/>
                </a:solidFill>
                <a:latin typeface="Trebuchet MS"/>
                <a:cs typeface="Trebuchet MS"/>
              </a:rPr>
              <a:t>Os:</a:t>
            </a:r>
            <a:r>
              <a:rPr sz="3200" spc="-645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7ED13B"/>
                </a:solidFill>
                <a:latin typeface="Trebuchet MS"/>
                <a:cs typeface="Trebuchet MS"/>
              </a:rPr>
              <a:t>Open</a:t>
            </a:r>
            <a:r>
              <a:rPr sz="3200" spc="-33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7ED13B"/>
                </a:solidFill>
                <a:latin typeface="Trebuchet MS"/>
                <a:cs typeface="Trebuchet MS"/>
              </a:rPr>
              <a:t>with</a:t>
            </a:r>
            <a:r>
              <a:rPr sz="32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7ED13B"/>
                </a:solidFill>
                <a:latin typeface="Trebuchet MS"/>
                <a:cs typeface="Trebuchet MS"/>
              </a:rPr>
              <a:t>dilation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5254" y="4552137"/>
            <a:ext cx="154559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25" dirty="0">
                <a:solidFill>
                  <a:srgbClr val="FEB80A"/>
                </a:solidFill>
                <a:latin typeface="Trebuchet MS"/>
                <a:cs typeface="Trebuchet MS"/>
              </a:rPr>
              <a:t>Uterus:</a:t>
            </a:r>
            <a:endParaRPr sz="32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20" dirty="0">
                <a:solidFill>
                  <a:srgbClr val="FEB80A"/>
                </a:solidFill>
                <a:latin typeface="Trebuchet MS"/>
                <a:cs typeface="Trebuchet MS"/>
              </a:rPr>
              <a:t>Other: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3547" y="4552137"/>
            <a:ext cx="3897629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155" dirty="0">
                <a:solidFill>
                  <a:srgbClr val="7ED13B"/>
                </a:solidFill>
                <a:latin typeface="Trebuchet MS"/>
                <a:cs typeface="Trebuchet MS"/>
              </a:rPr>
              <a:t>Tender </a:t>
            </a:r>
            <a:r>
              <a:rPr sz="3200" spc="-85" dirty="0">
                <a:solidFill>
                  <a:srgbClr val="7ED13B"/>
                </a:solidFill>
                <a:latin typeface="Trebuchet MS"/>
                <a:cs typeface="Trebuchet MS"/>
              </a:rPr>
              <a:t>and </a:t>
            </a:r>
            <a:r>
              <a:rPr sz="3200" spc="-130" dirty="0">
                <a:solidFill>
                  <a:srgbClr val="7ED13B"/>
                </a:solidFill>
                <a:latin typeface="Trebuchet MS"/>
                <a:cs typeface="Trebuchet MS"/>
              </a:rPr>
              <a:t>painful  </a:t>
            </a:r>
            <a:r>
              <a:rPr sz="3200" spc="-90" dirty="0">
                <a:solidFill>
                  <a:srgbClr val="7ED13B"/>
                </a:solidFill>
                <a:latin typeface="Trebuchet MS"/>
                <a:cs typeface="Trebuchet MS"/>
              </a:rPr>
              <a:t>Tissue</a:t>
            </a:r>
            <a:r>
              <a:rPr sz="3200" spc="-33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7ED13B"/>
                </a:solidFill>
                <a:latin typeface="Trebuchet MS"/>
                <a:cs typeface="Trebuchet MS"/>
              </a:rPr>
              <a:t>present</a:t>
            </a:r>
            <a:r>
              <a:rPr sz="32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7ED13B"/>
                </a:solidFill>
                <a:latin typeface="Trebuchet MS"/>
                <a:cs typeface="Trebuchet MS"/>
              </a:rPr>
              <a:t>in</a:t>
            </a:r>
            <a:r>
              <a:rPr sz="32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60" dirty="0">
                <a:solidFill>
                  <a:srgbClr val="7ED13B"/>
                </a:solidFill>
                <a:latin typeface="Trebuchet MS"/>
                <a:cs typeface="Trebuchet MS"/>
              </a:rPr>
              <a:t>cervix  </a:t>
            </a:r>
            <a:r>
              <a:rPr sz="3200" spc="-15" dirty="0">
                <a:solidFill>
                  <a:srgbClr val="FF0000"/>
                </a:solidFill>
                <a:latin typeface="Trebuchet MS"/>
                <a:cs typeface="Trebuchet MS"/>
              </a:rPr>
              <a:t>Shock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80" y="147826"/>
            <a:ext cx="9936480" cy="7624573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14577" y="457200"/>
              <a:ext cx="878662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29056" y="1137665"/>
              <a:ext cx="165735" cy="365760"/>
            </a:xfrm>
            <a:custGeom>
              <a:avLst/>
              <a:gdLst/>
              <a:ahLst/>
              <a:cxnLst/>
              <a:rect l="l" t="t" r="r" b="b"/>
              <a:pathLst>
                <a:path w="165734" h="365759">
                  <a:moveTo>
                    <a:pt x="27432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27432" y="365760"/>
                  </a:lnTo>
                  <a:lnTo>
                    <a:pt x="27432" y="0"/>
                  </a:lnTo>
                  <a:close/>
                </a:path>
                <a:path w="165734" h="365759">
                  <a:moveTo>
                    <a:pt x="67056" y="0"/>
                  </a:moveTo>
                  <a:lnTo>
                    <a:pt x="39624" y="0"/>
                  </a:lnTo>
                  <a:lnTo>
                    <a:pt x="39624" y="365760"/>
                  </a:lnTo>
                  <a:lnTo>
                    <a:pt x="67056" y="365760"/>
                  </a:lnTo>
                  <a:lnTo>
                    <a:pt x="67056" y="0"/>
                  </a:lnTo>
                  <a:close/>
                </a:path>
                <a:path w="165734" h="365759">
                  <a:moveTo>
                    <a:pt x="86106" y="0"/>
                  </a:moveTo>
                  <a:lnTo>
                    <a:pt x="76962" y="0"/>
                  </a:lnTo>
                  <a:lnTo>
                    <a:pt x="76962" y="365760"/>
                  </a:lnTo>
                  <a:lnTo>
                    <a:pt x="86106" y="365760"/>
                  </a:lnTo>
                  <a:lnTo>
                    <a:pt x="86106" y="0"/>
                  </a:lnTo>
                  <a:close/>
                </a:path>
                <a:path w="165734" h="365759">
                  <a:moveTo>
                    <a:pt x="114300" y="0"/>
                  </a:moveTo>
                  <a:lnTo>
                    <a:pt x="105156" y="0"/>
                  </a:lnTo>
                  <a:lnTo>
                    <a:pt x="105156" y="365760"/>
                  </a:lnTo>
                  <a:lnTo>
                    <a:pt x="114300" y="365760"/>
                  </a:lnTo>
                  <a:lnTo>
                    <a:pt x="114300" y="0"/>
                  </a:lnTo>
                  <a:close/>
                </a:path>
                <a:path w="165734" h="365759">
                  <a:moveTo>
                    <a:pt x="165354" y="0"/>
                  </a:moveTo>
                  <a:lnTo>
                    <a:pt x="128778" y="0"/>
                  </a:lnTo>
                  <a:lnTo>
                    <a:pt x="128778" y="365760"/>
                  </a:lnTo>
                  <a:lnTo>
                    <a:pt x="165354" y="365760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89607" y="1710181"/>
            <a:ext cx="7150734" cy="506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85" dirty="0">
                <a:solidFill>
                  <a:srgbClr val="FFFF00"/>
                </a:solidFill>
                <a:latin typeface="Trebuchet MS"/>
                <a:cs typeface="Trebuchet MS"/>
              </a:rPr>
              <a:t>CAUSES</a:t>
            </a:r>
            <a:endParaRPr sz="3700" dirty="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35"/>
              </a:spcBef>
              <a:buSzPct val="85714"/>
              <a:buFont typeface="Wingdings"/>
              <a:buChar char=""/>
              <a:tabLst>
                <a:tab pos="299085" algn="l"/>
              </a:tabLst>
            </a:pPr>
            <a:r>
              <a:rPr sz="2800" b="1" spc="-60" dirty="0">
                <a:solidFill>
                  <a:srgbClr val="EA157A"/>
                </a:solidFill>
                <a:latin typeface="Trebuchet MS"/>
                <a:cs typeface="Trebuchet MS"/>
              </a:rPr>
              <a:t>Spontaneous</a:t>
            </a:r>
            <a:r>
              <a:rPr sz="2800" b="1" spc="-41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80" dirty="0">
                <a:solidFill>
                  <a:srgbClr val="EA157A"/>
                </a:solidFill>
                <a:latin typeface="Trebuchet MS"/>
                <a:cs typeface="Trebuchet MS"/>
              </a:rPr>
              <a:t>Abortion</a:t>
            </a:r>
            <a:endParaRPr sz="2800" dirty="0">
              <a:latin typeface="Trebuchet MS"/>
              <a:cs typeface="Trebuchet MS"/>
            </a:endParaRPr>
          </a:p>
          <a:p>
            <a:pPr marL="554355" lvl="1" indent="-2292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554990" algn="l"/>
              </a:tabLst>
            </a:pPr>
            <a:r>
              <a:rPr sz="2400" spc="-95" dirty="0">
                <a:solidFill>
                  <a:srgbClr val="EA157A"/>
                </a:solidFill>
                <a:latin typeface="Trebuchet MS"/>
                <a:cs typeface="Trebuchet MS"/>
              </a:rPr>
              <a:t>Threatened</a:t>
            </a:r>
            <a:r>
              <a:rPr sz="2400" spc="-23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EA157A"/>
                </a:solidFill>
                <a:latin typeface="Trebuchet MS"/>
                <a:cs typeface="Trebuchet MS"/>
              </a:rPr>
              <a:t>Miscarriage</a:t>
            </a:r>
            <a:endParaRPr sz="2400" dirty="0">
              <a:latin typeface="Trebuchet MS"/>
              <a:cs typeface="Trebuchet MS"/>
            </a:endParaRPr>
          </a:p>
          <a:p>
            <a:pPr marL="554355" lvl="1" indent="-229235">
              <a:lnSpc>
                <a:spcPct val="100000"/>
              </a:lnSpc>
              <a:buFont typeface="Arial"/>
              <a:buChar char="•"/>
              <a:tabLst>
                <a:tab pos="554990" algn="l"/>
              </a:tabLst>
            </a:pPr>
            <a:r>
              <a:rPr sz="2400" spc="-100" dirty="0">
                <a:solidFill>
                  <a:srgbClr val="EA157A"/>
                </a:solidFill>
                <a:latin typeface="Trebuchet MS"/>
                <a:cs typeface="Trebuchet MS"/>
              </a:rPr>
              <a:t>Inevitable</a:t>
            </a:r>
            <a:r>
              <a:rPr sz="2400" spc="-229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EA157A"/>
                </a:solidFill>
                <a:latin typeface="Trebuchet MS"/>
                <a:cs typeface="Trebuchet MS"/>
              </a:rPr>
              <a:t>Miscarriage</a:t>
            </a:r>
            <a:endParaRPr sz="2400" dirty="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2380"/>
              </a:spcBef>
              <a:buSzPct val="85714"/>
              <a:buFont typeface="Wingdings"/>
              <a:buChar char=""/>
              <a:tabLst>
                <a:tab pos="299085" algn="l"/>
              </a:tabLst>
            </a:pPr>
            <a:r>
              <a:rPr sz="2800" b="1" spc="-70" dirty="0">
                <a:solidFill>
                  <a:srgbClr val="EA157A"/>
                </a:solidFill>
                <a:latin typeface="Trebuchet MS"/>
                <a:cs typeface="Trebuchet MS"/>
              </a:rPr>
              <a:t>Implantation</a:t>
            </a:r>
            <a:r>
              <a:rPr sz="2800" b="1" spc="-29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EA157A"/>
                </a:solidFill>
                <a:latin typeface="Trebuchet MS"/>
                <a:cs typeface="Trebuchet MS"/>
              </a:rPr>
              <a:t>Bleeding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A157A"/>
              </a:buClr>
              <a:buFont typeface="Wingdings"/>
              <a:buChar char=""/>
            </a:pPr>
            <a:endParaRPr sz="2800" dirty="0">
              <a:latin typeface="Trebuchet MS"/>
              <a:cs typeface="Trebuchet MS"/>
            </a:endParaRPr>
          </a:p>
          <a:p>
            <a:pPr marL="297815" marR="5080" indent="-285750">
              <a:lnSpc>
                <a:spcPct val="81700"/>
              </a:lnSpc>
              <a:buSzPct val="85714"/>
              <a:buFont typeface="Wingdings"/>
              <a:buChar char=""/>
              <a:tabLst>
                <a:tab pos="299085" algn="l"/>
              </a:tabLst>
            </a:pPr>
            <a:r>
              <a:rPr sz="2800" b="1" spc="-105" dirty="0">
                <a:solidFill>
                  <a:srgbClr val="EA157A"/>
                </a:solidFill>
                <a:latin typeface="Trebuchet MS"/>
                <a:cs typeface="Trebuchet MS"/>
              </a:rPr>
              <a:t>Incidental Bleedin</a:t>
            </a:r>
            <a:r>
              <a:rPr sz="2800" spc="-105" dirty="0">
                <a:solidFill>
                  <a:srgbClr val="EA157A"/>
                </a:solidFill>
                <a:latin typeface="Trebuchet MS"/>
                <a:cs typeface="Trebuchet MS"/>
              </a:rPr>
              <a:t>g: </a:t>
            </a:r>
            <a:r>
              <a:rPr sz="2200" spc="-95" dirty="0">
                <a:solidFill>
                  <a:srgbClr val="FFFF00"/>
                </a:solidFill>
                <a:latin typeface="Trebuchet MS"/>
                <a:cs typeface="Trebuchet MS"/>
              </a:rPr>
              <a:t>Cervical </a:t>
            </a:r>
            <a:r>
              <a:rPr sz="2200" spc="-60" dirty="0">
                <a:solidFill>
                  <a:srgbClr val="FFFF00"/>
                </a:solidFill>
                <a:latin typeface="Trebuchet MS"/>
                <a:cs typeface="Trebuchet MS"/>
              </a:rPr>
              <a:t>Erosion, </a:t>
            </a:r>
            <a:r>
              <a:rPr sz="2200" spc="-95" dirty="0">
                <a:solidFill>
                  <a:srgbClr val="FFFF00"/>
                </a:solidFill>
                <a:latin typeface="Trebuchet MS"/>
                <a:cs typeface="Trebuchet MS"/>
              </a:rPr>
              <a:t>Cervical</a:t>
            </a:r>
            <a:r>
              <a:rPr sz="2200" spc="-4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FFFF00"/>
                </a:solidFill>
                <a:latin typeface="Trebuchet MS"/>
                <a:cs typeface="Trebuchet MS"/>
              </a:rPr>
              <a:t>Polyp,  </a:t>
            </a:r>
            <a:r>
              <a:rPr sz="2200" spc="-85" dirty="0">
                <a:solidFill>
                  <a:srgbClr val="FFFF00"/>
                </a:solidFill>
                <a:latin typeface="Trebuchet MS"/>
                <a:cs typeface="Trebuchet MS"/>
              </a:rPr>
              <a:t>Infection</a:t>
            </a:r>
            <a:r>
              <a:rPr sz="2200" spc="-2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00"/>
                </a:solidFill>
                <a:latin typeface="Trebuchet MS"/>
                <a:cs typeface="Trebuchet MS"/>
              </a:rPr>
              <a:t>e.g.</a:t>
            </a:r>
            <a:r>
              <a:rPr sz="22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FFFF00"/>
                </a:solidFill>
                <a:latin typeface="Trebuchet MS"/>
                <a:cs typeface="Trebuchet MS"/>
              </a:rPr>
              <a:t>vaginitis</a:t>
            </a:r>
            <a:r>
              <a:rPr sz="22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225" dirty="0">
                <a:solidFill>
                  <a:srgbClr val="FFFF00"/>
                </a:solidFill>
                <a:latin typeface="Trebuchet MS"/>
                <a:cs typeface="Trebuchet MS"/>
              </a:rPr>
              <a:t>;</a:t>
            </a:r>
            <a:r>
              <a:rPr sz="2200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FFFF00"/>
                </a:solidFill>
                <a:latin typeface="Trebuchet MS"/>
                <a:cs typeface="Trebuchet MS"/>
              </a:rPr>
              <a:t>Cervicitis</a:t>
            </a:r>
            <a:r>
              <a:rPr sz="2200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225" dirty="0">
                <a:solidFill>
                  <a:srgbClr val="FFFF00"/>
                </a:solidFill>
                <a:latin typeface="Trebuchet MS"/>
                <a:cs typeface="Trebuchet MS"/>
              </a:rPr>
              <a:t>;</a:t>
            </a:r>
            <a:r>
              <a:rPr sz="2200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FFFF00"/>
                </a:solidFill>
                <a:latin typeface="Trebuchet MS"/>
                <a:cs typeface="Trebuchet MS"/>
              </a:rPr>
              <a:t>Cervical</a:t>
            </a:r>
            <a:r>
              <a:rPr sz="2200" spc="-3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FFFF00"/>
                </a:solidFill>
                <a:latin typeface="Trebuchet MS"/>
                <a:cs typeface="Trebuchet MS"/>
              </a:rPr>
              <a:t>Cancer.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A157A"/>
              </a:buClr>
              <a:buFont typeface="Wingdings"/>
              <a:buChar char=""/>
            </a:pPr>
            <a:endParaRPr sz="2250" dirty="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buSzPct val="85714"/>
              <a:buFont typeface="Wingdings"/>
              <a:buChar char=""/>
              <a:tabLst>
                <a:tab pos="299085" algn="l"/>
              </a:tabLst>
            </a:pPr>
            <a:r>
              <a:rPr sz="2800" b="1" spc="-105" dirty="0">
                <a:solidFill>
                  <a:srgbClr val="EA157A"/>
                </a:solidFill>
                <a:latin typeface="Trebuchet MS"/>
                <a:cs typeface="Trebuchet MS"/>
              </a:rPr>
              <a:t>Ectopic</a:t>
            </a:r>
            <a:r>
              <a:rPr sz="2800" b="1" spc="-28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80" dirty="0">
                <a:solidFill>
                  <a:srgbClr val="EA157A"/>
                </a:solidFill>
                <a:latin typeface="Trebuchet MS"/>
                <a:cs typeface="Trebuchet MS"/>
              </a:rPr>
              <a:t>Pregnancy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A157A"/>
              </a:buClr>
              <a:buFont typeface="Wingdings"/>
              <a:buChar char=""/>
            </a:pPr>
            <a:endParaRPr sz="2450" dirty="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buSzPct val="85714"/>
              <a:buFont typeface="Wingdings"/>
              <a:buChar char=""/>
              <a:tabLst>
                <a:tab pos="299085" algn="l"/>
              </a:tabLst>
            </a:pPr>
            <a:r>
              <a:rPr sz="2800" b="1" spc="-80" dirty="0">
                <a:solidFill>
                  <a:srgbClr val="EA157A"/>
                </a:solidFill>
                <a:latin typeface="Trebuchet MS"/>
                <a:cs typeface="Trebuchet MS"/>
              </a:rPr>
              <a:t>Hydatidiform</a:t>
            </a:r>
            <a:r>
              <a:rPr sz="2800" b="1" spc="-2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EA157A"/>
                </a:solidFill>
                <a:latin typeface="Trebuchet MS"/>
                <a:cs typeface="Trebuchet MS"/>
              </a:rPr>
              <a:t>Mole</a:t>
            </a:r>
            <a:r>
              <a:rPr sz="2800" b="1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EA157A"/>
                </a:solidFill>
                <a:latin typeface="Trebuchet MS"/>
                <a:cs typeface="Trebuchet MS"/>
              </a:rPr>
              <a:t>&amp;</a:t>
            </a:r>
            <a:r>
              <a:rPr sz="2800" b="1" spc="-38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EA157A"/>
                </a:solidFill>
                <a:latin typeface="Trebuchet MS"/>
                <a:cs typeface="Trebuchet MS"/>
              </a:rPr>
              <a:t>Choriocarcinoma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3838" y="990092"/>
            <a:ext cx="59709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45" dirty="0"/>
              <a:t>EARLY</a:t>
            </a:r>
            <a:r>
              <a:rPr sz="3800" spc="-675" dirty="0"/>
              <a:t> </a:t>
            </a:r>
            <a:r>
              <a:rPr sz="3800" spc="-55" dirty="0"/>
              <a:t>PREGNANCY</a:t>
            </a:r>
            <a:r>
              <a:rPr sz="3800" spc="-665" dirty="0"/>
              <a:t> </a:t>
            </a:r>
            <a:r>
              <a:rPr sz="3800" spc="-90" dirty="0"/>
              <a:t>BLEEDING</a:t>
            </a:r>
            <a:endParaRPr sz="3800" dirty="0"/>
          </a:p>
        </p:txBody>
      </p:sp>
      <p:sp>
        <p:nvSpPr>
          <p:cNvPr id="7" name="object 7"/>
          <p:cNvSpPr/>
          <p:nvPr/>
        </p:nvSpPr>
        <p:spPr>
          <a:xfrm>
            <a:off x="5958078" y="1529333"/>
            <a:ext cx="3429000" cy="2199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46748"/>
            <a:ext cx="7674609" cy="5287986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3200" b="1" spc="-204" dirty="0">
                <a:solidFill>
                  <a:srgbClr val="EA157A"/>
                </a:solidFill>
                <a:latin typeface="Trebuchet MS"/>
                <a:cs typeface="Trebuchet MS"/>
              </a:rPr>
              <a:t>Incomplete</a:t>
            </a:r>
            <a:r>
              <a:rPr sz="3200" b="1" spc="-49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b="1" spc="-190" dirty="0">
                <a:solidFill>
                  <a:srgbClr val="EA157A"/>
                </a:solidFill>
                <a:latin typeface="Trebuchet MS"/>
                <a:cs typeface="Trebuchet MS"/>
              </a:rPr>
              <a:t>Miscarriage</a:t>
            </a:r>
            <a:endParaRPr sz="3200" dirty="0">
              <a:latin typeface="Trebuchet MS"/>
              <a:cs typeface="Trebuchet MS"/>
            </a:endParaRPr>
          </a:p>
          <a:p>
            <a:pPr marL="423545" marR="125730" indent="-342900">
              <a:lnSpc>
                <a:spcPts val="3240"/>
              </a:lnSpc>
              <a:spcBef>
                <a:spcPts val="143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Gestational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sac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incompletely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expelled,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usually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placental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 smtClean="0">
                <a:solidFill>
                  <a:srgbClr val="FFFFFF"/>
                </a:solidFill>
                <a:latin typeface="Trebuchet MS"/>
                <a:cs typeface="Trebuchet MS"/>
              </a:rPr>
              <a:t>retained</a:t>
            </a:r>
            <a:r>
              <a:rPr lang="en-US" sz="3000" dirty="0">
                <a:latin typeface="Trebuchet MS"/>
                <a:cs typeface="Trebuchet MS"/>
              </a:rPr>
              <a:t>.</a:t>
            </a:r>
            <a:endParaRPr lang="en-US" sz="3000" spc="-130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2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130" dirty="0" smtClean="0">
                <a:solidFill>
                  <a:srgbClr val="FFFF00"/>
                </a:solidFill>
                <a:latin typeface="Trebuchet MS"/>
                <a:cs typeface="Trebuchet MS"/>
              </a:rPr>
              <a:t>Treatment </a:t>
            </a:r>
            <a:endParaRPr sz="3000" dirty="0">
              <a:latin typeface="Trebuchet MS"/>
              <a:cs typeface="Trebuchet MS"/>
            </a:endParaRPr>
          </a:p>
          <a:p>
            <a:pPr marL="424180" marR="5080" indent="-342900">
              <a:lnSpc>
                <a:spcPts val="3240"/>
              </a:lnSpc>
              <a:spcBef>
                <a:spcPts val="74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90" dirty="0" smtClean="0">
                <a:solidFill>
                  <a:srgbClr val="FF0000"/>
                </a:solidFill>
                <a:latin typeface="Trebuchet MS"/>
                <a:cs typeface="Trebuchet MS"/>
              </a:rPr>
              <a:t>1-Surgical management :-</a:t>
            </a:r>
            <a:r>
              <a:rPr sz="3000" spc="-90" dirty="0" smtClean="0">
                <a:solidFill>
                  <a:srgbClr val="FF0000"/>
                </a:solidFill>
                <a:latin typeface="Trebuchet MS"/>
                <a:cs typeface="Trebuchet MS"/>
              </a:rPr>
              <a:t>Evacuation</a:t>
            </a:r>
            <a:r>
              <a:rPr sz="3000" spc="-29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0000"/>
                </a:solidFill>
                <a:latin typeface="Trebuchet MS"/>
                <a:cs typeface="Trebuchet MS"/>
              </a:rPr>
              <a:t>retained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0000"/>
                </a:solidFill>
                <a:latin typeface="Trebuchet MS"/>
                <a:cs typeface="Trebuchet MS"/>
              </a:rPr>
              <a:t>products</a:t>
            </a:r>
            <a:r>
              <a:rPr sz="3000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0000"/>
                </a:solidFill>
                <a:latin typeface="Trebuchet MS"/>
                <a:cs typeface="Trebuchet MS"/>
              </a:rPr>
              <a:t>conception 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from</a:t>
            </a:r>
            <a:r>
              <a:rPr sz="3000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0000"/>
                </a:solidFill>
                <a:latin typeface="Trebuchet MS"/>
                <a:cs typeface="Trebuchet MS"/>
              </a:rPr>
              <a:t>uterus</a:t>
            </a:r>
            <a:r>
              <a:rPr sz="3000" spc="-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spc="-145" dirty="0" smtClean="0">
                <a:solidFill>
                  <a:srgbClr val="FF0000"/>
                </a:solidFill>
                <a:latin typeface="Trebuchet MS"/>
                <a:cs typeface="Trebuchet MS"/>
              </a:rPr>
              <a:t>(curettage)</a:t>
            </a:r>
            <a:r>
              <a:rPr lang="en-US" sz="3000" spc="-8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endParaRPr sz="3000" dirty="0">
              <a:latin typeface="Trebuchet MS"/>
              <a:cs typeface="Trebuchet MS"/>
            </a:endParaRPr>
          </a:p>
          <a:p>
            <a:pPr marL="424180" marR="211454" indent="-342900">
              <a:lnSpc>
                <a:spcPts val="324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75" dirty="0" smtClean="0">
                <a:solidFill>
                  <a:srgbClr val="61B6FF"/>
                </a:solidFill>
                <a:latin typeface="Trebuchet MS"/>
                <a:cs typeface="Trebuchet MS"/>
              </a:rPr>
              <a:t>2-</a:t>
            </a:r>
            <a:r>
              <a:rPr sz="3000" spc="-75" dirty="0" smtClean="0">
                <a:solidFill>
                  <a:srgbClr val="61B6FF"/>
                </a:solidFill>
                <a:latin typeface="Trebuchet MS"/>
                <a:cs typeface="Trebuchet MS"/>
              </a:rPr>
              <a:t>Medical </a:t>
            </a:r>
            <a:r>
              <a:rPr sz="3000" spc="-70" dirty="0">
                <a:solidFill>
                  <a:srgbClr val="61B6FF"/>
                </a:solidFill>
                <a:latin typeface="Trebuchet MS"/>
                <a:cs typeface="Trebuchet MS"/>
              </a:rPr>
              <a:t>management </a:t>
            </a:r>
            <a:r>
              <a:rPr sz="3000" spc="-85" dirty="0">
                <a:solidFill>
                  <a:srgbClr val="61B6FF"/>
                </a:solidFill>
                <a:latin typeface="Trebuchet MS"/>
                <a:cs typeface="Trebuchet MS"/>
              </a:rPr>
              <a:t>possible </a:t>
            </a:r>
            <a:r>
              <a:rPr sz="3000" spc="-45" dirty="0">
                <a:solidFill>
                  <a:srgbClr val="61B6FF"/>
                </a:solidFill>
                <a:latin typeface="Trebuchet MS"/>
                <a:cs typeface="Trebuchet MS"/>
              </a:rPr>
              <a:t>using  </a:t>
            </a:r>
            <a:r>
              <a:rPr sz="3000" spc="-85" dirty="0">
                <a:solidFill>
                  <a:srgbClr val="61B6FF"/>
                </a:solidFill>
                <a:latin typeface="Trebuchet MS"/>
                <a:cs typeface="Trebuchet MS"/>
              </a:rPr>
              <a:t>prostaglandin</a:t>
            </a:r>
            <a:r>
              <a:rPr sz="3000" spc="-300" dirty="0">
                <a:solidFill>
                  <a:srgbClr val="61B6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61B6FF"/>
                </a:solidFill>
                <a:latin typeface="Trebuchet MS"/>
                <a:cs typeface="Trebuchet MS"/>
              </a:rPr>
              <a:t>analogues</a:t>
            </a:r>
            <a:r>
              <a:rPr sz="3000" spc="-305" dirty="0">
                <a:solidFill>
                  <a:srgbClr val="61B6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61B6FF"/>
                </a:solidFill>
                <a:latin typeface="Trebuchet MS"/>
                <a:cs typeface="Trebuchet MS"/>
              </a:rPr>
              <a:t>such</a:t>
            </a:r>
            <a:r>
              <a:rPr sz="3000" spc="-300" dirty="0">
                <a:solidFill>
                  <a:srgbClr val="61B6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61B6FF"/>
                </a:solidFill>
                <a:latin typeface="Trebuchet MS"/>
                <a:cs typeface="Trebuchet MS"/>
              </a:rPr>
              <a:t>as</a:t>
            </a:r>
            <a:r>
              <a:rPr sz="3000" spc="-295" dirty="0">
                <a:solidFill>
                  <a:srgbClr val="61B6FF"/>
                </a:solidFill>
                <a:latin typeface="Trebuchet MS"/>
                <a:cs typeface="Trebuchet MS"/>
              </a:rPr>
              <a:t> </a:t>
            </a:r>
            <a:r>
              <a:rPr sz="3000" spc="-75" dirty="0" smtClean="0">
                <a:solidFill>
                  <a:srgbClr val="61B6FF"/>
                </a:solidFill>
                <a:latin typeface="Trebuchet MS"/>
                <a:cs typeface="Trebuchet MS"/>
              </a:rPr>
              <a:t>misoprostol</a:t>
            </a:r>
            <a:endParaRPr sz="3000" dirty="0">
              <a:latin typeface="Trebuchet MS"/>
              <a:cs typeface="Trebuchet MS"/>
            </a:endParaRPr>
          </a:p>
          <a:p>
            <a:pPr marL="423545" marR="1223010" indent="-342900">
              <a:lnSpc>
                <a:spcPts val="324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b="1" spc="-125" dirty="0">
                <a:solidFill>
                  <a:srgbClr val="FFFFFF"/>
                </a:solidFill>
                <a:latin typeface="Trebuchet MS"/>
                <a:cs typeface="Trebuchet MS"/>
              </a:rPr>
              <a:t>Transfusion</a:t>
            </a:r>
            <a:r>
              <a:rPr sz="3000" b="1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EA157A"/>
                </a:solidFill>
                <a:latin typeface="Trebuchet MS"/>
                <a:cs typeface="Trebuchet MS"/>
              </a:rPr>
              <a:t>may</a:t>
            </a:r>
            <a:r>
              <a:rPr sz="30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EA157A"/>
                </a:solidFill>
                <a:latin typeface="Trebuchet MS"/>
                <a:cs typeface="Trebuchet MS"/>
              </a:rPr>
              <a:t>be</a:t>
            </a:r>
            <a:r>
              <a:rPr sz="30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EA157A"/>
                </a:solidFill>
                <a:latin typeface="Trebuchet MS"/>
                <a:cs typeface="Trebuchet MS"/>
              </a:rPr>
              <a:t>given</a:t>
            </a:r>
            <a:r>
              <a:rPr sz="3000" spc="-30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160" dirty="0">
                <a:solidFill>
                  <a:srgbClr val="EA157A"/>
                </a:solidFill>
                <a:latin typeface="Trebuchet MS"/>
                <a:cs typeface="Trebuchet MS"/>
              </a:rPr>
              <a:t>if</a:t>
            </a:r>
            <a:r>
              <a:rPr sz="3000" spc="-30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EA157A"/>
                </a:solidFill>
                <a:latin typeface="Trebuchet MS"/>
                <a:cs typeface="Trebuchet MS"/>
              </a:rPr>
              <a:t>blood</a:t>
            </a:r>
            <a:r>
              <a:rPr sz="30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EA157A"/>
                </a:solidFill>
                <a:latin typeface="Trebuchet MS"/>
                <a:cs typeface="Trebuchet MS"/>
              </a:rPr>
              <a:t>loss  </a:t>
            </a:r>
            <a:r>
              <a:rPr sz="3000" spc="-110" dirty="0">
                <a:solidFill>
                  <a:srgbClr val="EA157A"/>
                </a:solidFill>
                <a:latin typeface="Trebuchet MS"/>
                <a:cs typeface="Trebuchet MS"/>
              </a:rPr>
              <a:t>excessive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8" y="1370814"/>
            <a:ext cx="6626861" cy="84895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4000" u="sng" spc="-180" dirty="0">
                <a:solidFill>
                  <a:srgbClr val="FF0000"/>
                </a:solidFill>
                <a:latin typeface="Trebuchet MS"/>
                <a:cs typeface="Trebuchet MS"/>
              </a:rPr>
              <a:t>Complete</a:t>
            </a:r>
            <a:r>
              <a:rPr sz="4000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u="sng" spc="-170" dirty="0" smtClean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000" u="sng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254" y="2710383"/>
            <a:ext cx="1906905" cy="19278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10" dirty="0">
                <a:solidFill>
                  <a:srgbClr val="FEB80A"/>
                </a:solidFill>
                <a:latin typeface="Trebuchet MS"/>
                <a:cs typeface="Trebuchet MS"/>
              </a:rPr>
              <a:t>Pain:</a:t>
            </a:r>
            <a:endParaRPr sz="26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95" dirty="0">
                <a:solidFill>
                  <a:srgbClr val="FEB80A"/>
                </a:solidFill>
                <a:latin typeface="Trebuchet MS"/>
                <a:cs typeface="Trebuchet MS"/>
              </a:rPr>
              <a:t>Bleeding:</a:t>
            </a:r>
            <a:endParaRPr sz="26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20" dirty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2600" spc="-409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EB80A"/>
                </a:solidFill>
                <a:latin typeface="Trebuchet MS"/>
                <a:cs typeface="Trebuchet MS"/>
              </a:rPr>
              <a:t>Os:</a:t>
            </a:r>
            <a:endParaRPr sz="26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05" dirty="0">
                <a:solidFill>
                  <a:srgbClr val="FEB80A"/>
                </a:solidFill>
                <a:latin typeface="Trebuchet MS"/>
                <a:cs typeface="Trebuchet MS"/>
              </a:rPr>
              <a:t>Uterus: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5" y="2710383"/>
            <a:ext cx="428752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7780">
              <a:lnSpc>
                <a:spcPct val="120000"/>
              </a:lnSpc>
              <a:spcBef>
                <a:spcPts val="100"/>
              </a:spcBef>
            </a:pPr>
            <a:r>
              <a:rPr sz="2600" spc="-50" dirty="0">
                <a:solidFill>
                  <a:srgbClr val="7ED13B"/>
                </a:solidFill>
                <a:latin typeface="Trebuchet MS"/>
                <a:cs typeface="Trebuchet MS"/>
              </a:rPr>
              <a:t>Diminishing </a:t>
            </a:r>
            <a:r>
              <a:rPr sz="2600" spc="-80" dirty="0">
                <a:solidFill>
                  <a:srgbClr val="7ED13B"/>
                </a:solidFill>
                <a:latin typeface="Trebuchet MS"/>
                <a:cs typeface="Trebuchet MS"/>
              </a:rPr>
              <a:t>or</a:t>
            </a:r>
            <a:r>
              <a:rPr sz="2600" spc="-49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7ED13B"/>
                </a:solidFill>
                <a:latin typeface="Trebuchet MS"/>
                <a:cs typeface="Trebuchet MS"/>
              </a:rPr>
              <a:t>absent  </a:t>
            </a:r>
            <a:r>
              <a:rPr sz="2600" spc="-50" dirty="0">
                <a:solidFill>
                  <a:srgbClr val="7ED13B"/>
                </a:solidFill>
                <a:latin typeface="Trebuchet MS"/>
                <a:cs typeface="Trebuchet MS"/>
              </a:rPr>
              <a:t>Minimal </a:t>
            </a:r>
            <a:r>
              <a:rPr sz="2600" spc="-80" dirty="0">
                <a:solidFill>
                  <a:srgbClr val="7ED13B"/>
                </a:solidFill>
                <a:latin typeface="Trebuchet MS"/>
                <a:cs typeface="Trebuchet MS"/>
              </a:rPr>
              <a:t>or </a:t>
            </a:r>
            <a:r>
              <a:rPr sz="2600" spc="-85" dirty="0">
                <a:solidFill>
                  <a:srgbClr val="7ED13B"/>
                </a:solidFill>
                <a:latin typeface="Trebuchet MS"/>
                <a:cs typeface="Trebuchet MS"/>
              </a:rPr>
              <a:t>absent  </a:t>
            </a:r>
            <a:r>
              <a:rPr sz="2600" spc="-70" dirty="0">
                <a:solidFill>
                  <a:srgbClr val="7ED13B"/>
                </a:solidFill>
                <a:latin typeface="Trebuchet MS"/>
                <a:cs typeface="Trebuchet MS"/>
              </a:rPr>
              <a:t>Closed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114" dirty="0">
                <a:solidFill>
                  <a:srgbClr val="7ED13B"/>
                </a:solidFill>
                <a:latin typeface="Trebuchet MS"/>
                <a:cs typeface="Trebuchet MS"/>
              </a:rPr>
              <a:t>If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7ED13B"/>
                </a:solidFill>
                <a:latin typeface="Trebuchet MS"/>
                <a:cs typeface="Trebuchet MS"/>
              </a:rPr>
              <a:t>palpable,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7ED13B"/>
                </a:solidFill>
                <a:latin typeface="Trebuchet MS"/>
                <a:cs typeface="Trebuchet MS"/>
              </a:rPr>
              <a:t>firm</a:t>
            </a:r>
            <a:r>
              <a:rPr sz="2600" spc="-2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26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7ED13B"/>
                </a:solidFill>
                <a:latin typeface="Trebuchet MS"/>
                <a:cs typeface="Trebuchet MS"/>
              </a:rPr>
              <a:t>contracted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161659"/>
            <a:ext cx="4928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4180" indent="-343535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600" spc="15" dirty="0" smtClean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lang="en-US" sz="3600" spc="-67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600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lang="en-US" sz="36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endParaRPr lang="en-US"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70814"/>
            <a:ext cx="7517130" cy="4580741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4000" u="sng" spc="-180" dirty="0">
                <a:solidFill>
                  <a:srgbClr val="FF0000"/>
                </a:solidFill>
                <a:latin typeface="Trebuchet MS"/>
                <a:cs typeface="Trebuchet MS"/>
              </a:rPr>
              <a:t>Complete</a:t>
            </a:r>
            <a:r>
              <a:rPr sz="4000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u="sng" spc="-17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000" u="sng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Gestational sac</a:t>
            </a:r>
            <a:r>
              <a:rPr sz="30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completely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expelled</a:t>
            </a:r>
            <a:endParaRPr sz="3000" dirty="0">
              <a:latin typeface="Trebuchet MS"/>
              <a:cs typeface="Trebuchet MS"/>
            </a:endParaRPr>
          </a:p>
          <a:p>
            <a:pPr marL="423545" marR="71247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abdominal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pain,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bleeding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passing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clots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endParaRPr sz="3000" dirty="0">
              <a:latin typeface="Trebuchet MS"/>
              <a:cs typeface="Trebuchet MS"/>
            </a:endParaRPr>
          </a:p>
          <a:p>
            <a:pPr marL="424180" marR="934085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Once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miscarriage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complete,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pain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bleeding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subside,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cervix</a:t>
            </a:r>
            <a:r>
              <a:rPr sz="3000" spc="-7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-7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closes</a:t>
            </a:r>
            <a:endParaRPr sz="3000" dirty="0">
              <a:latin typeface="Trebuchet MS"/>
              <a:cs typeface="Trebuchet MS"/>
            </a:endParaRPr>
          </a:p>
          <a:p>
            <a:pPr marL="424180" marR="5080" indent="-3429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Ultrasound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shows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empty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uterus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coupled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 falling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HCG</a:t>
            </a:r>
            <a:r>
              <a:rPr sz="30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6469"/>
            <a:ext cx="5208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85" dirty="0">
                <a:latin typeface="Trebuchet MS"/>
                <a:cs typeface="Trebuchet MS"/>
              </a:rPr>
              <a:t>Spontaneous</a:t>
            </a:r>
            <a:r>
              <a:rPr sz="4400" b="1" spc="-819" dirty="0">
                <a:latin typeface="Trebuchet MS"/>
                <a:cs typeface="Trebuchet MS"/>
              </a:rPr>
              <a:t> </a:t>
            </a:r>
            <a:r>
              <a:rPr sz="4400" b="1" spc="-220" dirty="0">
                <a:latin typeface="Trebuchet MS"/>
                <a:cs typeface="Trebuchet MS"/>
              </a:rPr>
              <a:t>Abortion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5415" y="1483924"/>
            <a:ext cx="7911968" cy="20659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spcBef>
                <a:spcPts val="869"/>
              </a:spcBef>
            </a:pPr>
            <a:r>
              <a:rPr sz="4000" b="1" u="sng" spc="-125" dirty="0">
                <a:solidFill>
                  <a:srgbClr val="FF0000"/>
                </a:solidFill>
                <a:latin typeface="Trebuchet MS"/>
                <a:cs typeface="Trebuchet MS"/>
              </a:rPr>
              <a:t>Missed</a:t>
            </a:r>
            <a:r>
              <a:rPr sz="4000" b="1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b="1" u="sng" spc="-190" dirty="0" smtClean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lang="en-US" sz="4000" b="1" u="sng" spc="-19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spcBef>
                <a:spcPts val="869"/>
              </a:spcBef>
            </a:pPr>
            <a:r>
              <a:rPr lang="en-US" sz="4000" spc="15" dirty="0" smtClean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lang="en-US" sz="40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lang="en-US" sz="4000" spc="-8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4000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Symptoms:-</a:t>
            </a:r>
            <a:endParaRPr lang="en-US" sz="4000" dirty="0">
              <a:latin typeface="Trebuchet MS"/>
              <a:cs typeface="Trebuchet MS"/>
            </a:endParaRPr>
          </a:p>
          <a:p>
            <a:pPr marL="80645">
              <a:spcBef>
                <a:spcPts val="875"/>
              </a:spcBef>
              <a:buClr>
                <a:srgbClr val="D6ECFF"/>
              </a:buClr>
              <a:buSzPct val="94444"/>
              <a:tabLst>
                <a:tab pos="424180" algn="l"/>
              </a:tabLst>
            </a:pPr>
            <a:r>
              <a:rPr lang="en-US" sz="32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1-Symptoms </a:t>
            </a:r>
            <a:r>
              <a:rPr lang="en-US" sz="3200" spc="-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lang="en-US" sz="32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30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lang="en-US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32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lang="en-US" sz="32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75" dirty="0" smtClean="0">
                <a:solidFill>
                  <a:srgbClr val="FFFFFF"/>
                </a:solidFill>
                <a:latin typeface="Trebuchet MS"/>
                <a:cs typeface="Trebuchet MS"/>
              </a:rPr>
              <a:t>diminish</a:t>
            </a:r>
            <a:endParaRPr lang="en-US"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3391523"/>
            <a:ext cx="2435862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buSzPct val="89062"/>
              <a:tabLst>
                <a:tab pos="297815" algn="l"/>
                <a:tab pos="298450" algn="l"/>
              </a:tabLst>
            </a:pPr>
            <a:r>
              <a:rPr lang="en-US" sz="3200" spc="-135" dirty="0" smtClean="0">
                <a:solidFill>
                  <a:srgbClr val="FEB80A"/>
                </a:solidFill>
                <a:latin typeface="Trebuchet MS"/>
                <a:cs typeface="Trebuchet MS"/>
              </a:rPr>
              <a:t>2-</a:t>
            </a:r>
            <a:r>
              <a:rPr sz="3200" spc="-135" dirty="0" smtClean="0">
                <a:solidFill>
                  <a:srgbClr val="FEB80A"/>
                </a:solidFill>
                <a:latin typeface="Trebuchet MS"/>
                <a:cs typeface="Trebuchet MS"/>
              </a:rPr>
              <a:t>Pain</a:t>
            </a:r>
            <a:r>
              <a:rPr sz="3200" spc="-135" dirty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SzPct val="89062"/>
              <a:tabLst>
                <a:tab pos="297815" algn="l"/>
                <a:tab pos="298450" algn="l"/>
              </a:tabLst>
            </a:pPr>
            <a:r>
              <a:rPr lang="en-US" sz="3200" spc="-114" dirty="0" smtClean="0">
                <a:solidFill>
                  <a:srgbClr val="FEB80A"/>
                </a:solidFill>
                <a:latin typeface="Trebuchet MS"/>
                <a:cs typeface="Trebuchet MS"/>
              </a:rPr>
              <a:t>3-</a:t>
            </a:r>
            <a:r>
              <a:rPr sz="3200" spc="-114" dirty="0" smtClean="0">
                <a:solidFill>
                  <a:srgbClr val="FEB80A"/>
                </a:solidFill>
                <a:latin typeface="Trebuchet MS"/>
                <a:cs typeface="Trebuchet MS"/>
              </a:rPr>
              <a:t>Bleeding</a:t>
            </a:r>
            <a:r>
              <a:rPr sz="3200" spc="-114" dirty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454" y="3426578"/>
            <a:ext cx="5102853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60" dirty="0">
                <a:solidFill>
                  <a:srgbClr val="7ED13B"/>
                </a:solidFill>
                <a:latin typeface="Trebuchet MS"/>
                <a:cs typeface="Trebuchet MS"/>
              </a:rPr>
              <a:t>Absent</a:t>
            </a:r>
            <a:endParaRPr sz="3200" dirty="0">
              <a:latin typeface="Trebuchet MS"/>
              <a:cs typeface="Trebuchet MS"/>
            </a:endParaRPr>
          </a:p>
          <a:p>
            <a:pPr marL="71755" marR="5080" indent="-59690">
              <a:lnSpc>
                <a:spcPct val="120000"/>
              </a:lnSpc>
            </a:pPr>
            <a:r>
              <a:rPr sz="3200" spc="10" dirty="0">
                <a:solidFill>
                  <a:srgbClr val="7ED13B"/>
                </a:solidFill>
                <a:latin typeface="Trebuchet MS"/>
                <a:cs typeface="Trebuchet MS"/>
              </a:rPr>
              <a:t>Some </a:t>
            </a:r>
            <a:r>
              <a:rPr sz="3200" spc="-75" dirty="0" smtClean="0">
                <a:solidFill>
                  <a:srgbClr val="7ED13B"/>
                </a:solidFill>
                <a:latin typeface="Trebuchet MS"/>
                <a:cs typeface="Trebuchet MS"/>
              </a:rPr>
              <a:t>spotting</a:t>
            </a:r>
            <a:r>
              <a:rPr lang="en-US" sz="3200" spc="-7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endParaRPr lang="en-US" sz="3200" spc="-7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71755" marR="5080" indent="-59690">
              <a:lnSpc>
                <a:spcPct val="120000"/>
              </a:lnSpc>
            </a:pPr>
            <a:r>
              <a:rPr sz="3200" spc="-71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14" dirty="0" err="1" smtClean="0">
                <a:solidFill>
                  <a:srgbClr val="7ED13B"/>
                </a:solidFill>
                <a:latin typeface="Trebuchet MS"/>
                <a:cs typeface="Trebuchet MS"/>
              </a:rPr>
              <a:t>possible,</a:t>
            </a:r>
            <a:r>
              <a:rPr lang="en-US" sz="3200" spc="-114" dirty="0" err="1" smtClean="0">
                <a:solidFill>
                  <a:srgbClr val="7ED13B"/>
                </a:solidFill>
                <a:latin typeface="Trebuchet MS"/>
                <a:cs typeface="Trebuchet MS"/>
              </a:rPr>
              <a:t>mostly</a:t>
            </a:r>
            <a:r>
              <a:rPr sz="3200" spc="-114" dirty="0" smtClean="0">
                <a:solidFill>
                  <a:srgbClr val="7ED13B"/>
                </a:solidFill>
                <a:latin typeface="Trebuchet MS"/>
                <a:cs typeface="Trebuchet MS"/>
              </a:rPr>
              <a:t>  </a:t>
            </a:r>
            <a:r>
              <a:rPr sz="3200" spc="-85" dirty="0">
                <a:solidFill>
                  <a:srgbClr val="7ED13B"/>
                </a:solidFill>
                <a:latin typeface="Trebuchet MS"/>
                <a:cs typeface="Trebuchet MS"/>
              </a:rPr>
              <a:t>brown</a:t>
            </a:r>
            <a:r>
              <a:rPr sz="3200" spc="-32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60" dirty="0">
                <a:solidFill>
                  <a:srgbClr val="7ED13B"/>
                </a:solidFill>
                <a:latin typeface="Trebuchet MS"/>
                <a:cs typeface="Trebuchet MS"/>
              </a:rPr>
              <a:t>loss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5415" y="5240214"/>
            <a:ext cx="4724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89062"/>
              <a:tabLst>
                <a:tab pos="297815" algn="l"/>
                <a:tab pos="298450" algn="l"/>
              </a:tabLst>
            </a:pPr>
            <a:r>
              <a:rPr lang="en-US" sz="3200" spc="-145" dirty="0" smtClean="0">
                <a:solidFill>
                  <a:srgbClr val="FEB80A"/>
                </a:solidFill>
                <a:latin typeface="Trebuchet MS"/>
                <a:cs typeface="Trebuchet MS"/>
              </a:rPr>
              <a:t>4-</a:t>
            </a:r>
            <a:r>
              <a:rPr sz="3200" spc="-145" dirty="0" smtClean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3200" spc="-505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55" dirty="0" err="1">
                <a:solidFill>
                  <a:srgbClr val="FEB80A"/>
                </a:solidFill>
                <a:latin typeface="Trebuchet MS"/>
                <a:cs typeface="Trebuchet MS"/>
              </a:rPr>
              <a:t>Os</a:t>
            </a:r>
            <a:r>
              <a:rPr sz="3200" spc="-55" dirty="0" smtClean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r>
              <a:rPr lang="en-US" sz="3200" spc="-55" dirty="0" smtClean="0">
                <a:solidFill>
                  <a:srgbClr val="FEB80A"/>
                </a:solidFill>
                <a:latin typeface="Trebuchet MS"/>
                <a:cs typeface="Trebuchet MS"/>
              </a:rPr>
              <a:t>     </a:t>
            </a:r>
            <a:r>
              <a:rPr sz="3200" spc="-670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7ED13B"/>
                </a:solidFill>
                <a:latin typeface="Trebuchet MS"/>
                <a:cs typeface="Trebuchet MS"/>
              </a:rPr>
              <a:t>Closed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5696484"/>
            <a:ext cx="2000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89062"/>
              <a:tabLst>
                <a:tab pos="297815" algn="l"/>
                <a:tab pos="298450" algn="l"/>
              </a:tabLst>
            </a:pPr>
            <a:r>
              <a:rPr lang="en-US" sz="3200" spc="-125" dirty="0" smtClean="0">
                <a:solidFill>
                  <a:srgbClr val="FEB80A"/>
                </a:solidFill>
                <a:latin typeface="Trebuchet MS"/>
                <a:cs typeface="Trebuchet MS"/>
              </a:rPr>
              <a:t>5-</a:t>
            </a:r>
            <a:r>
              <a:rPr sz="3200" spc="-125" dirty="0" smtClean="0">
                <a:solidFill>
                  <a:srgbClr val="FEB80A"/>
                </a:solidFill>
                <a:latin typeface="Trebuchet MS"/>
                <a:cs typeface="Trebuchet MS"/>
              </a:rPr>
              <a:t>Uterus</a:t>
            </a:r>
            <a:r>
              <a:rPr sz="3200" spc="-125" dirty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600" y="5696484"/>
            <a:ext cx="5181601" cy="1194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20000"/>
              </a:lnSpc>
              <a:spcBef>
                <a:spcPts val="100"/>
              </a:spcBef>
            </a:pP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If </a:t>
            </a:r>
            <a:r>
              <a:rPr sz="3200" spc="-155" dirty="0">
                <a:solidFill>
                  <a:srgbClr val="7ED13B"/>
                </a:solidFill>
                <a:latin typeface="Trebuchet MS"/>
                <a:cs typeface="Trebuchet MS"/>
              </a:rPr>
              <a:t>palpable, </a:t>
            </a:r>
            <a:r>
              <a:rPr sz="3200" spc="-130" dirty="0" smtClean="0">
                <a:solidFill>
                  <a:srgbClr val="7ED13B"/>
                </a:solidFill>
                <a:latin typeface="Trebuchet MS"/>
                <a:cs typeface="Trebuchet MS"/>
              </a:rPr>
              <a:t>smaller</a:t>
            </a:r>
            <a:r>
              <a:rPr sz="3200" spc="-73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lang="en-US" sz="3200" spc="-73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05" dirty="0" smtClean="0">
                <a:solidFill>
                  <a:srgbClr val="7ED13B"/>
                </a:solidFill>
                <a:latin typeface="Trebuchet MS"/>
                <a:cs typeface="Trebuchet MS"/>
              </a:rPr>
              <a:t>than  </a:t>
            </a:r>
            <a:r>
              <a:rPr sz="3200" spc="-140" dirty="0">
                <a:solidFill>
                  <a:srgbClr val="7ED13B"/>
                </a:solidFill>
                <a:latin typeface="Trebuchet MS"/>
                <a:cs typeface="Trebuchet MS"/>
              </a:rPr>
              <a:t>expected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31692"/>
            <a:ext cx="7273925" cy="522579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4400" b="1" u="sng" spc="-125" dirty="0">
                <a:solidFill>
                  <a:srgbClr val="FF0000"/>
                </a:solidFill>
                <a:latin typeface="Trebuchet MS"/>
                <a:cs typeface="Trebuchet MS"/>
              </a:rPr>
              <a:t>Missed</a:t>
            </a:r>
            <a:r>
              <a:rPr sz="4400" b="1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b="1" u="sng" spc="-19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400" u="sng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06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200" spc="-20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known</a:t>
            </a:r>
            <a:r>
              <a:rPr sz="32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2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delayed</a:t>
            </a:r>
            <a:r>
              <a:rPr sz="3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silent</a:t>
            </a:r>
            <a:r>
              <a:rPr sz="32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endParaRPr sz="32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37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Usually </a:t>
            </a:r>
            <a:r>
              <a:rPr sz="32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follows</a:t>
            </a:r>
            <a:r>
              <a:rPr lang="en-US" sz="32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7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threatened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endParaRPr sz="3200" dirty="0">
              <a:latin typeface="Trebuchet MS"/>
              <a:cs typeface="Trebuchet MS"/>
            </a:endParaRPr>
          </a:p>
          <a:p>
            <a:pPr marL="424180" marR="769620" indent="-342900">
              <a:lnSpc>
                <a:spcPts val="3020"/>
              </a:lnSpc>
              <a:spcBef>
                <a:spcPts val="74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Bleeding</a:t>
            </a:r>
            <a:r>
              <a:rPr sz="32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rebuchet MS"/>
                <a:cs typeface="Trebuchet MS"/>
              </a:rPr>
              <a:t>occurs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3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rebuchet MS"/>
                <a:cs typeface="Trebuchet MS"/>
              </a:rPr>
              <a:t>uterine</a:t>
            </a:r>
            <a:r>
              <a:rPr sz="3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wall</a:t>
            </a:r>
            <a:r>
              <a:rPr sz="32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gestational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sac</a:t>
            </a:r>
            <a:r>
              <a:rPr sz="32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2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embryo</a:t>
            </a:r>
            <a:r>
              <a:rPr sz="3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dies</a:t>
            </a:r>
            <a:endParaRPr sz="32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36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200" spc="-85" dirty="0" smtClean="0">
                <a:solidFill>
                  <a:srgbClr val="FFFFFF"/>
                </a:solidFill>
                <a:latin typeface="Trebuchet MS"/>
                <a:cs typeface="Trebuchet MS"/>
              </a:rPr>
              <a:t>Confirmed </a:t>
            </a:r>
            <a:r>
              <a:rPr lang="en-US" sz="3200" spc="-85" dirty="0" smtClean="0">
                <a:solidFill>
                  <a:srgbClr val="FFFFFF"/>
                </a:solidFill>
                <a:latin typeface="Trebuchet MS"/>
                <a:cs typeface="Trebuchet MS"/>
              </a:rPr>
              <a:t> dx.</a:t>
            </a:r>
            <a:r>
              <a:rPr sz="3200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3200" spc="-4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 smtClean="0">
                <a:solidFill>
                  <a:srgbClr val="FF0000"/>
                </a:solidFill>
                <a:latin typeface="Trebuchet MS"/>
                <a:cs typeface="Trebuchet MS"/>
              </a:rPr>
              <a:t>ultrasound</a:t>
            </a:r>
            <a:endParaRPr lang="en-US" sz="3200" spc="-85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36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200" spc="-85" dirty="0" smtClean="0">
                <a:solidFill>
                  <a:srgbClr val="FF0000"/>
                </a:solidFill>
                <a:latin typeface="Trebuchet MS"/>
                <a:cs typeface="Trebuchet MS"/>
              </a:rPr>
              <a:t>Treatment:-</a:t>
            </a:r>
            <a:endParaRPr sz="3200" dirty="0">
              <a:latin typeface="Trebuchet MS"/>
              <a:cs typeface="Trebuchet MS"/>
            </a:endParaRPr>
          </a:p>
          <a:p>
            <a:pPr marL="80645" marR="5080">
              <a:lnSpc>
                <a:spcPts val="3020"/>
              </a:lnSpc>
              <a:spcBef>
                <a:spcPts val="750"/>
              </a:spcBef>
              <a:buClr>
                <a:srgbClr val="D6ECFF"/>
              </a:buClr>
              <a:buSzPct val="94642"/>
              <a:tabLst>
                <a:tab pos="423545" algn="l"/>
                <a:tab pos="424180" algn="l"/>
              </a:tabLst>
            </a:pPr>
            <a:r>
              <a:rPr sz="3200" spc="-70" dirty="0">
                <a:solidFill>
                  <a:srgbClr val="FFFFFF"/>
                </a:solidFill>
                <a:latin typeface="Trebuchet MS"/>
                <a:cs typeface="Trebuchet MS"/>
              </a:rPr>
              <a:t>Surgical</a:t>
            </a:r>
            <a:r>
              <a:rPr sz="32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rebuchet MS"/>
                <a:cs typeface="Trebuchet MS"/>
              </a:rPr>
              <a:t>evacuation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2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expectant</a:t>
            </a:r>
            <a:r>
              <a:rPr sz="3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management 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98011"/>
            <a:ext cx="7513955" cy="4744247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4400" b="1" u="sng" spc="-125" dirty="0">
                <a:solidFill>
                  <a:srgbClr val="FF0000"/>
                </a:solidFill>
                <a:latin typeface="Trebuchet MS"/>
                <a:cs typeface="Trebuchet MS"/>
              </a:rPr>
              <a:t>Missed</a:t>
            </a:r>
            <a:r>
              <a:rPr sz="4400" b="1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b="1" u="sng" spc="-19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400" u="sng" dirty="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1390"/>
              </a:spcBef>
            </a:pPr>
            <a:r>
              <a:rPr sz="3000" spc="45" dirty="0">
                <a:solidFill>
                  <a:srgbClr val="FFFF00"/>
                </a:solidFill>
                <a:latin typeface="Trebuchet MS"/>
                <a:cs typeface="Trebuchet MS"/>
              </a:rPr>
              <a:t>TERMINATION</a:t>
            </a:r>
            <a:r>
              <a:rPr sz="3000" spc="-4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3000" spc="-30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60" dirty="0">
                <a:solidFill>
                  <a:srgbClr val="FFFF00"/>
                </a:solidFill>
                <a:latin typeface="Trebuchet MS"/>
                <a:cs typeface="Trebuchet MS"/>
              </a:rPr>
              <a:t>PREGNANCY</a:t>
            </a:r>
            <a:endParaRPr sz="30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Depend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size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uterus</a:t>
            </a:r>
            <a:endParaRPr sz="3000" dirty="0">
              <a:latin typeface="Trebuchet MS"/>
              <a:cs typeface="Trebuchet MS"/>
            </a:endParaRPr>
          </a:p>
          <a:p>
            <a:pPr marL="468630" indent="-388620">
              <a:lnSpc>
                <a:spcPct val="100000"/>
              </a:lnSpc>
              <a:spcBef>
                <a:spcPts val="660"/>
              </a:spcBef>
              <a:buClr>
                <a:srgbClr val="D6ECFF"/>
              </a:buClr>
              <a:buSzPct val="91666"/>
              <a:buFont typeface="Wingdings"/>
              <a:buChar char=""/>
              <a:tabLst>
                <a:tab pos="469265" algn="l"/>
              </a:tabLst>
            </a:pPr>
            <a:r>
              <a:rPr sz="3600" spc="-165" dirty="0">
                <a:solidFill>
                  <a:srgbClr val="FF0000"/>
                </a:solidFill>
                <a:latin typeface="Trebuchet MS"/>
                <a:cs typeface="Trebuchet MS"/>
              </a:rPr>
              <a:t>12</a:t>
            </a:r>
            <a:r>
              <a:rPr sz="3600" spc="-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00"/>
                </a:solidFill>
                <a:latin typeface="Trebuchet MS"/>
                <a:cs typeface="Trebuchet MS"/>
              </a:rPr>
              <a:t>weeks</a:t>
            </a:r>
            <a:r>
              <a:rPr sz="3000" spc="-3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00"/>
                </a:solidFill>
                <a:latin typeface="Trebuchet MS"/>
                <a:cs typeface="Trebuchet MS"/>
              </a:rPr>
              <a:t>&amp;</a:t>
            </a:r>
            <a:r>
              <a:rPr sz="3000" spc="-30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00"/>
                </a:solidFill>
                <a:latin typeface="Trebuchet MS"/>
                <a:cs typeface="Trebuchet MS"/>
              </a:rPr>
              <a:t>Below</a:t>
            </a:r>
            <a:r>
              <a:rPr sz="3000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40" dirty="0">
                <a:solidFill>
                  <a:srgbClr val="FFFF00"/>
                </a:solidFill>
                <a:latin typeface="Trebuchet MS"/>
                <a:cs typeface="Trebuchet MS"/>
              </a:rPr>
              <a:t>=</a:t>
            </a:r>
            <a:r>
              <a:rPr sz="3000" spc="-3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00"/>
                </a:solidFill>
                <a:latin typeface="Trebuchet MS"/>
                <a:cs typeface="Trebuchet MS"/>
              </a:rPr>
              <a:t>Dilatation</a:t>
            </a:r>
            <a:r>
              <a:rPr sz="3000" spc="-2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00"/>
                </a:solidFill>
                <a:latin typeface="Trebuchet MS"/>
                <a:cs typeface="Trebuchet MS"/>
              </a:rPr>
              <a:t>&amp;</a:t>
            </a:r>
            <a:r>
              <a:rPr sz="3000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00"/>
                </a:solidFill>
                <a:latin typeface="Trebuchet MS"/>
                <a:cs typeface="Trebuchet MS"/>
              </a:rPr>
              <a:t>curettage</a:t>
            </a:r>
            <a:endParaRPr sz="3000" dirty="0">
              <a:latin typeface="Trebuchet MS"/>
              <a:cs typeface="Trebuchet MS"/>
            </a:endParaRPr>
          </a:p>
          <a:p>
            <a:pPr marL="423545" marR="5080" indent="-342900">
              <a:lnSpc>
                <a:spcPct val="100299"/>
              </a:lnSpc>
              <a:spcBef>
                <a:spcPts val="690"/>
              </a:spcBef>
              <a:buClr>
                <a:srgbClr val="D6ECFF"/>
              </a:buClr>
              <a:buSzPct val="95000"/>
              <a:buFont typeface="Wingdings"/>
              <a:buChar char=""/>
              <a:tabLst>
                <a:tab pos="424180" algn="l"/>
              </a:tabLst>
            </a:pPr>
            <a:r>
              <a:rPr sz="3000" spc="-35" dirty="0">
                <a:solidFill>
                  <a:srgbClr val="FFFF00"/>
                </a:solidFill>
                <a:latin typeface="Trebuchet MS"/>
                <a:cs typeface="Trebuchet MS"/>
              </a:rPr>
              <a:t>Above </a:t>
            </a:r>
            <a:r>
              <a:rPr sz="3600" spc="-114" dirty="0">
                <a:solidFill>
                  <a:srgbClr val="FF0000"/>
                </a:solidFill>
                <a:latin typeface="Trebuchet MS"/>
                <a:cs typeface="Trebuchet MS"/>
              </a:rPr>
              <a:t>12</a:t>
            </a:r>
            <a:r>
              <a:rPr sz="3000" spc="-114" dirty="0">
                <a:solidFill>
                  <a:srgbClr val="FFFF00"/>
                </a:solidFill>
                <a:latin typeface="Trebuchet MS"/>
                <a:cs typeface="Trebuchet MS"/>
              </a:rPr>
              <a:t>weeks </a:t>
            </a:r>
            <a:r>
              <a:rPr sz="3000" spc="-40" dirty="0">
                <a:solidFill>
                  <a:srgbClr val="FFFF00"/>
                </a:solidFill>
                <a:latin typeface="Trebuchet MS"/>
                <a:cs typeface="Trebuchet MS"/>
              </a:rPr>
              <a:t>= </a:t>
            </a:r>
            <a:r>
              <a:rPr sz="3000" spc="-75" dirty="0">
                <a:solidFill>
                  <a:srgbClr val="FFFF00"/>
                </a:solidFill>
                <a:latin typeface="Trebuchet MS"/>
                <a:cs typeface="Trebuchet MS"/>
              </a:rPr>
              <a:t>Prostaglandins </a:t>
            </a:r>
            <a:r>
              <a:rPr sz="3000" spc="-204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Vaginal 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Extra‐amniotic</a:t>
            </a:r>
            <a:r>
              <a:rPr sz="3000" spc="-110" dirty="0">
                <a:solidFill>
                  <a:srgbClr val="FFFF00"/>
                </a:solidFill>
                <a:latin typeface="Trebuchet MS"/>
                <a:cs typeface="Trebuchet MS"/>
              </a:rPr>
              <a:t>) </a:t>
            </a:r>
            <a:r>
              <a:rPr sz="3000" spc="-315" dirty="0">
                <a:solidFill>
                  <a:srgbClr val="FFFF00"/>
                </a:solidFill>
                <a:latin typeface="Trebuchet MS"/>
                <a:cs typeface="Trebuchet MS"/>
              </a:rPr>
              <a:t>, </a:t>
            </a:r>
            <a:r>
              <a:rPr sz="3000" spc="-105" dirty="0">
                <a:solidFill>
                  <a:srgbClr val="FFFF00"/>
                </a:solidFill>
                <a:latin typeface="Trebuchet MS"/>
                <a:cs typeface="Trebuchet MS"/>
              </a:rPr>
              <a:t>Extra‐amniotic </a:t>
            </a:r>
            <a:r>
              <a:rPr sz="3000" spc="-114" dirty="0">
                <a:solidFill>
                  <a:srgbClr val="FFFF00"/>
                </a:solidFill>
                <a:latin typeface="Trebuchet MS"/>
                <a:cs typeface="Trebuchet MS"/>
              </a:rPr>
              <a:t>saline  </a:t>
            </a:r>
            <a:r>
              <a:rPr sz="3000" spc="-90" dirty="0">
                <a:solidFill>
                  <a:srgbClr val="FFFF00"/>
                </a:solidFill>
                <a:latin typeface="Trebuchet MS"/>
                <a:cs typeface="Trebuchet MS"/>
              </a:rPr>
              <a:t>infusion</a:t>
            </a:r>
            <a:r>
              <a:rPr sz="3000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00"/>
                </a:solidFill>
                <a:latin typeface="Trebuchet MS"/>
                <a:cs typeface="Trebuchet MS"/>
              </a:rPr>
              <a:t>or</a:t>
            </a:r>
            <a:r>
              <a:rPr sz="3000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Foley’s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catheter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00"/>
                </a:solidFill>
                <a:latin typeface="Trebuchet MS"/>
                <a:cs typeface="Trebuchet MS"/>
              </a:rPr>
              <a:t>alone</a:t>
            </a:r>
            <a:r>
              <a:rPr sz="3000" spc="-30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00"/>
                </a:solidFill>
                <a:latin typeface="Trebuchet MS"/>
                <a:cs typeface="Trebuchet MS"/>
              </a:rPr>
              <a:t>followed</a:t>
            </a:r>
            <a:r>
              <a:rPr sz="3000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00"/>
                </a:solidFill>
                <a:latin typeface="Trebuchet MS"/>
                <a:cs typeface="Trebuchet MS"/>
              </a:rPr>
              <a:t>by  </a:t>
            </a:r>
            <a:r>
              <a:rPr sz="3000" spc="-75" dirty="0">
                <a:solidFill>
                  <a:srgbClr val="FFFF00"/>
                </a:solidFill>
                <a:latin typeface="Trebuchet MS"/>
                <a:cs typeface="Trebuchet MS"/>
              </a:rPr>
              <a:t>Oxytocin</a:t>
            </a:r>
            <a:r>
              <a:rPr sz="3000" spc="-3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00"/>
                </a:solidFill>
                <a:latin typeface="Trebuchet MS"/>
                <a:cs typeface="Trebuchet MS"/>
              </a:rPr>
              <a:t>infusion.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051" y="969517"/>
            <a:ext cx="7334884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ERPC</a:t>
            </a:r>
            <a:r>
              <a:rPr spc="95" dirty="0"/>
              <a:t> </a:t>
            </a:r>
            <a:r>
              <a:rPr spc="-270" dirty="0"/>
              <a:t>(</a:t>
            </a:r>
            <a:r>
              <a:rPr spc="-605" dirty="0"/>
              <a:t> </a:t>
            </a:r>
            <a:r>
              <a:rPr spc="-215" dirty="0"/>
              <a:t>Evacuation</a:t>
            </a:r>
            <a:r>
              <a:rPr spc="-585" dirty="0"/>
              <a:t> </a:t>
            </a:r>
            <a:r>
              <a:rPr spc="-165" dirty="0"/>
              <a:t>of</a:t>
            </a:r>
            <a:r>
              <a:rPr spc="-605" dirty="0"/>
              <a:t> </a:t>
            </a:r>
            <a:r>
              <a:rPr spc="-220" dirty="0"/>
              <a:t>the</a:t>
            </a:r>
            <a:r>
              <a:rPr spc="-615" dirty="0"/>
              <a:t> </a:t>
            </a:r>
            <a:r>
              <a:rPr spc="-215" dirty="0"/>
              <a:t>products</a:t>
            </a:r>
            <a:r>
              <a:rPr spc="-615" dirty="0"/>
              <a:t> </a:t>
            </a:r>
            <a:r>
              <a:rPr spc="-215" dirty="0"/>
              <a:t>of  </a:t>
            </a:r>
            <a:r>
              <a:rPr spc="-250" dirty="0"/>
              <a:t>conception)</a:t>
            </a:r>
          </a:p>
        </p:txBody>
      </p:sp>
      <p:sp>
        <p:nvSpPr>
          <p:cNvPr id="3" name="object 3"/>
          <p:cNvSpPr/>
          <p:nvPr/>
        </p:nvSpPr>
        <p:spPr>
          <a:xfrm>
            <a:off x="1620774" y="2406395"/>
            <a:ext cx="6958583" cy="490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2616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CURETTAGE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85950" y="1744217"/>
            <a:ext cx="6787515" cy="5142865"/>
            <a:chOff x="1885950" y="1744217"/>
            <a:chExt cx="6787515" cy="5142865"/>
          </a:xfrm>
        </p:grpSpPr>
        <p:sp>
          <p:nvSpPr>
            <p:cNvPr id="4" name="object 4"/>
            <p:cNvSpPr/>
            <p:nvPr/>
          </p:nvSpPr>
          <p:spPr>
            <a:xfrm>
              <a:off x="2116074" y="2508504"/>
              <a:ext cx="6284214" cy="403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5950" y="1744217"/>
              <a:ext cx="6787133" cy="5142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43455" y="2243327"/>
            <a:ext cx="6656831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6079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latin typeface="Trebuchet MS"/>
                <a:cs typeface="Trebuchet MS"/>
              </a:rPr>
              <a:t>SPONTANEOUS</a:t>
            </a:r>
            <a:r>
              <a:rPr b="1" spc="-70" dirty="0">
                <a:latin typeface="Trebuchet MS"/>
                <a:cs typeface="Trebuchet MS"/>
              </a:rPr>
              <a:t> </a:t>
            </a:r>
            <a:r>
              <a:rPr b="1" spc="-3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1894585"/>
            <a:ext cx="7411720" cy="5786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5179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4400" u="sng" spc="-130" dirty="0">
                <a:solidFill>
                  <a:srgbClr val="FF0000"/>
                </a:solidFill>
                <a:latin typeface="Trebuchet MS"/>
                <a:cs typeface="Trebuchet MS"/>
              </a:rPr>
              <a:t>Recurrent</a:t>
            </a:r>
            <a:r>
              <a:rPr sz="4400" u="sng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u="sng" spc="-75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r>
              <a:rPr sz="4400" u="sng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Defined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spontaneous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successive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miscarriage.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55" dirty="0">
                <a:solidFill>
                  <a:srgbClr val="00B0F0"/>
                </a:solidFill>
                <a:latin typeface="Trebuchet MS"/>
                <a:cs typeface="Trebuchet MS"/>
              </a:rPr>
              <a:t>Aetiology</a:t>
            </a:r>
            <a:r>
              <a:rPr sz="3000" spc="-33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3000" dirty="0">
              <a:latin typeface="Trebuchet MS"/>
              <a:cs typeface="Trebuchet MS"/>
            </a:endParaRPr>
          </a:p>
          <a:p>
            <a:pPr marL="355600" marR="23114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3000" spc="-275" dirty="0">
                <a:solidFill>
                  <a:srgbClr val="FFFFFF"/>
                </a:solidFill>
                <a:latin typeface="Trebuchet MS"/>
                <a:cs typeface="Trebuchet MS"/>
              </a:rPr>
              <a:t>1.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Chromosomal‐Translocation.</a:t>
            </a:r>
            <a:r>
              <a:rPr sz="3000" u="heavy" spc="-10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14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balanced  </a:t>
            </a:r>
            <a:r>
              <a:rPr sz="3000" u="heavy" spc="-10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translocation</a:t>
            </a:r>
            <a:r>
              <a:rPr sz="3000" spc="-10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9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u="heavy" spc="-8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Robertsonian</a:t>
            </a:r>
            <a:r>
              <a:rPr sz="3000" u="heavy" spc="-71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0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translocation</a:t>
            </a:r>
            <a:endParaRPr sz="3000" dirty="0">
              <a:latin typeface="Trebuchet MS"/>
              <a:cs typeface="Trebuchet MS"/>
            </a:endParaRPr>
          </a:p>
          <a:p>
            <a:pPr marL="431800" indent="-4191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2‐ </a:t>
            </a:r>
            <a:r>
              <a:rPr sz="3000" spc="-80" dirty="0" err="1">
                <a:solidFill>
                  <a:srgbClr val="FFFFFF"/>
                </a:solidFill>
                <a:latin typeface="Trebuchet MS"/>
                <a:cs typeface="Trebuchet MS"/>
              </a:rPr>
              <a:t>Antiphospholipid</a:t>
            </a:r>
            <a:r>
              <a:rPr sz="3000" spc="-7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-730" dirty="0" smtClean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3000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Syndrome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000" spc="-95" dirty="0" err="1">
                <a:solidFill>
                  <a:srgbClr val="FFFFFF"/>
                </a:solidFill>
                <a:latin typeface="Trebuchet MS"/>
                <a:cs typeface="Trebuchet MS"/>
              </a:rPr>
              <a:t>antiphospholipid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antibodies,</a:t>
            </a:r>
            <a:r>
              <a:rPr sz="3000" spc="-5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anticardiolipin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antibodies</a:t>
            </a:r>
            <a:r>
              <a:rPr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n-US"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000" dirty="0">
              <a:latin typeface="Trebuchet MS"/>
              <a:cs typeface="Trebuchet MS"/>
            </a:endParaRPr>
          </a:p>
          <a:p>
            <a:pPr marL="355600" marR="44704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30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3-</a:t>
            </a:r>
            <a:r>
              <a:rPr sz="30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Thrombophilia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commonly</a:t>
            </a:r>
            <a:r>
              <a:rPr sz="3000" u="heavy" spc="-7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3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factor </a:t>
            </a:r>
            <a:r>
              <a:rPr sz="3000" u="heavy" spc="5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V</a:t>
            </a:r>
            <a:r>
              <a:rPr sz="3000" u="heavy" spc="-53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Leiden </a:t>
            </a:r>
            <a:r>
              <a:rPr lang="en-US" sz="3000" u="heavy" spc="-90" dirty="0" smtClean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mutation</a:t>
            </a:r>
            <a:r>
              <a:rPr sz="30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1" y="304800"/>
            <a:ext cx="9561673" cy="7467600"/>
            <a:chOff x="761685" y="457200"/>
            <a:chExt cx="8786622" cy="6858000"/>
          </a:xfrm>
        </p:grpSpPr>
        <p:sp>
          <p:nvSpPr>
            <p:cNvPr id="3" name="object 3"/>
            <p:cNvSpPr/>
            <p:nvPr/>
          </p:nvSpPr>
          <p:spPr>
            <a:xfrm>
              <a:off x="761685" y="457200"/>
              <a:ext cx="878662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29056" y="1137665"/>
              <a:ext cx="165735" cy="365760"/>
            </a:xfrm>
            <a:custGeom>
              <a:avLst/>
              <a:gdLst/>
              <a:ahLst/>
              <a:cxnLst/>
              <a:rect l="l" t="t" r="r" b="b"/>
              <a:pathLst>
                <a:path w="165734" h="365759">
                  <a:moveTo>
                    <a:pt x="27432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27432" y="365760"/>
                  </a:lnTo>
                  <a:lnTo>
                    <a:pt x="27432" y="0"/>
                  </a:lnTo>
                  <a:close/>
                </a:path>
                <a:path w="165734" h="365759">
                  <a:moveTo>
                    <a:pt x="67056" y="0"/>
                  </a:moveTo>
                  <a:lnTo>
                    <a:pt x="39624" y="0"/>
                  </a:lnTo>
                  <a:lnTo>
                    <a:pt x="39624" y="365760"/>
                  </a:lnTo>
                  <a:lnTo>
                    <a:pt x="67056" y="365760"/>
                  </a:lnTo>
                  <a:lnTo>
                    <a:pt x="67056" y="0"/>
                  </a:lnTo>
                  <a:close/>
                </a:path>
                <a:path w="165734" h="365759">
                  <a:moveTo>
                    <a:pt x="86106" y="0"/>
                  </a:moveTo>
                  <a:lnTo>
                    <a:pt x="76962" y="0"/>
                  </a:lnTo>
                  <a:lnTo>
                    <a:pt x="76962" y="365760"/>
                  </a:lnTo>
                  <a:lnTo>
                    <a:pt x="86106" y="365760"/>
                  </a:lnTo>
                  <a:lnTo>
                    <a:pt x="86106" y="0"/>
                  </a:lnTo>
                  <a:close/>
                </a:path>
                <a:path w="165734" h="365759">
                  <a:moveTo>
                    <a:pt x="114300" y="0"/>
                  </a:moveTo>
                  <a:lnTo>
                    <a:pt x="105156" y="0"/>
                  </a:lnTo>
                  <a:lnTo>
                    <a:pt x="105156" y="365760"/>
                  </a:lnTo>
                  <a:lnTo>
                    <a:pt x="114300" y="365760"/>
                  </a:lnTo>
                  <a:lnTo>
                    <a:pt x="114300" y="0"/>
                  </a:lnTo>
                  <a:close/>
                </a:path>
                <a:path w="165734" h="365759">
                  <a:moveTo>
                    <a:pt x="165354" y="0"/>
                  </a:moveTo>
                  <a:lnTo>
                    <a:pt x="128778" y="0"/>
                  </a:lnTo>
                  <a:lnTo>
                    <a:pt x="128778" y="365760"/>
                  </a:lnTo>
                  <a:lnTo>
                    <a:pt x="165354" y="365760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1569" y="1292352"/>
            <a:ext cx="9188574" cy="6145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>
                <a:solidFill>
                  <a:srgbClr val="FFFF00"/>
                </a:solidFill>
                <a:latin typeface="Trebuchet MS"/>
                <a:cs typeface="Trebuchet MS"/>
              </a:rPr>
              <a:t>ABORTION</a:t>
            </a:r>
            <a:r>
              <a:rPr sz="3000" spc="-3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00"/>
                </a:solidFill>
                <a:latin typeface="Trebuchet MS"/>
                <a:cs typeface="Trebuchet MS"/>
              </a:rPr>
              <a:t>(MISCARRIAGE</a:t>
            </a:r>
            <a:r>
              <a:rPr sz="3000" spc="15" dirty="0" smtClean="0">
                <a:solidFill>
                  <a:srgbClr val="FFFF00"/>
                </a:solidFill>
                <a:latin typeface="Trebuchet MS"/>
                <a:cs typeface="Trebuchet MS"/>
              </a:rPr>
              <a:t>)</a:t>
            </a:r>
            <a:endParaRPr lang="en-US" sz="3000" spc="15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Trebuchet MS"/>
              <a:cs typeface="Trebuchet MS"/>
            </a:endParaRPr>
          </a:p>
          <a:p>
            <a:pPr marL="297815" marR="5080" indent="-285750">
              <a:lnSpc>
                <a:spcPct val="80000"/>
              </a:lnSpc>
              <a:spcBef>
                <a:spcPts val="720"/>
              </a:spcBef>
            </a:pPr>
            <a:r>
              <a:rPr sz="3000" b="1" u="heavy" spc="-110" dirty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Definition</a:t>
            </a:r>
            <a:r>
              <a:rPr sz="3000" b="1" u="heavy" spc="-110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:</a:t>
            </a:r>
            <a:endParaRPr lang="en-US" sz="3000" b="1" u="heavy" spc="-110" dirty="0" smtClean="0">
              <a:solidFill>
                <a:srgbClr val="00B0F0"/>
              </a:solidFill>
              <a:uFill>
                <a:solidFill>
                  <a:srgbClr val="00B0F0"/>
                </a:solidFill>
              </a:uFill>
              <a:latin typeface="Trebuchet MS"/>
              <a:cs typeface="Trebuchet MS"/>
            </a:endParaRPr>
          </a:p>
          <a:p>
            <a:pPr marL="297815" marR="5080" indent="-285750">
              <a:lnSpc>
                <a:spcPct val="80000"/>
              </a:lnSpc>
              <a:spcBef>
                <a:spcPts val="720"/>
              </a:spcBef>
            </a:pPr>
            <a:r>
              <a:rPr sz="3000" b="1" spc="-295" dirty="0" smtClean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Expulsion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removal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products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conception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000" spc="-135" dirty="0">
                <a:solidFill>
                  <a:srgbClr val="C00000"/>
                </a:solidFill>
                <a:latin typeface="Trebuchet MS"/>
                <a:cs typeface="Trebuchet MS"/>
              </a:rPr>
              <a:t>foetus;</a:t>
            </a:r>
            <a:r>
              <a:rPr sz="3000" spc="-3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C00000"/>
                </a:solidFill>
                <a:latin typeface="Trebuchet MS"/>
                <a:cs typeface="Trebuchet MS"/>
              </a:rPr>
              <a:t>placenta;</a:t>
            </a:r>
            <a:r>
              <a:rPr sz="3000" spc="-3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C00000"/>
                </a:solidFill>
                <a:latin typeface="Trebuchet MS"/>
                <a:cs typeface="Trebuchet MS"/>
              </a:rPr>
              <a:t>Membranes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before 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foetal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viability </a:t>
            </a:r>
            <a:r>
              <a:rPr sz="3000" spc="-204" dirty="0">
                <a:solidFill>
                  <a:srgbClr val="00B050"/>
                </a:solidFill>
                <a:latin typeface="Trebuchet MS"/>
                <a:cs typeface="Trebuchet MS"/>
              </a:rPr>
              <a:t>( </a:t>
            </a:r>
            <a:r>
              <a:rPr sz="3000" spc="-40" dirty="0">
                <a:solidFill>
                  <a:srgbClr val="00B050"/>
                </a:solidFill>
                <a:latin typeface="Trebuchet MS"/>
                <a:cs typeface="Trebuchet MS"/>
              </a:rPr>
              <a:t>500gm </a:t>
            </a:r>
            <a:r>
              <a:rPr sz="3000" spc="-90" dirty="0">
                <a:solidFill>
                  <a:srgbClr val="00B050"/>
                </a:solidFill>
                <a:latin typeface="Trebuchet MS"/>
                <a:cs typeface="Trebuchet MS"/>
              </a:rPr>
              <a:t>or </a:t>
            </a:r>
            <a:r>
              <a:rPr sz="3000" spc="-85" dirty="0">
                <a:solidFill>
                  <a:srgbClr val="00B050"/>
                </a:solidFill>
                <a:latin typeface="Trebuchet MS"/>
                <a:cs typeface="Trebuchet MS"/>
              </a:rPr>
              <a:t>less of </a:t>
            </a:r>
            <a:r>
              <a:rPr sz="3000" spc="-130" dirty="0">
                <a:solidFill>
                  <a:srgbClr val="00B050"/>
                </a:solidFill>
                <a:latin typeface="Trebuchet MS"/>
                <a:cs typeface="Trebuchet MS"/>
              </a:rPr>
              <a:t>foetal </a:t>
            </a:r>
            <a:r>
              <a:rPr sz="3000" spc="-85" dirty="0">
                <a:solidFill>
                  <a:srgbClr val="00B050"/>
                </a:solidFill>
                <a:latin typeface="Trebuchet MS"/>
                <a:cs typeface="Trebuchet MS"/>
              </a:rPr>
              <a:t>weight </a:t>
            </a:r>
            <a:r>
              <a:rPr sz="3000" spc="-305" dirty="0">
                <a:solidFill>
                  <a:srgbClr val="8BE6FF"/>
                </a:solidFill>
                <a:latin typeface="Trebuchet MS"/>
                <a:cs typeface="Trebuchet MS"/>
              </a:rPr>
              <a:t>;  </a:t>
            </a:r>
            <a:r>
              <a:rPr sz="3000" spc="-90" dirty="0">
                <a:solidFill>
                  <a:srgbClr val="8BE6FF"/>
                </a:solidFill>
                <a:latin typeface="Trebuchet MS"/>
                <a:cs typeface="Trebuchet MS"/>
              </a:rPr>
              <a:t>gestational</a:t>
            </a:r>
            <a:r>
              <a:rPr sz="3000" spc="-320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8BE6FF"/>
                </a:solidFill>
                <a:latin typeface="Trebuchet MS"/>
                <a:cs typeface="Trebuchet MS"/>
              </a:rPr>
              <a:t>age</a:t>
            </a:r>
            <a:r>
              <a:rPr sz="3000" spc="-310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8BE6FF"/>
                </a:solidFill>
                <a:latin typeface="Trebuchet MS"/>
                <a:cs typeface="Trebuchet MS"/>
              </a:rPr>
              <a:t>less</a:t>
            </a:r>
            <a:r>
              <a:rPr sz="3000" spc="-310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8BE6FF"/>
                </a:solidFill>
                <a:latin typeface="Trebuchet MS"/>
                <a:cs typeface="Trebuchet MS"/>
              </a:rPr>
              <a:t>than</a:t>
            </a:r>
            <a:r>
              <a:rPr sz="3000" spc="-295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8BE6FF"/>
                </a:solidFill>
                <a:latin typeface="Trebuchet MS"/>
                <a:cs typeface="Trebuchet MS"/>
              </a:rPr>
              <a:t>24</a:t>
            </a:r>
            <a:r>
              <a:rPr sz="3000" spc="-305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8BE6FF"/>
                </a:solidFill>
                <a:latin typeface="Trebuchet MS"/>
                <a:cs typeface="Trebuchet MS"/>
              </a:rPr>
              <a:t>weeks)</a:t>
            </a:r>
            <a:r>
              <a:rPr sz="3000" spc="-315" dirty="0">
                <a:solidFill>
                  <a:srgbClr val="8BE6FF"/>
                </a:solidFill>
                <a:latin typeface="Trebuchet MS"/>
                <a:cs typeface="Trebuchet MS"/>
              </a:rPr>
              <a:t> </a:t>
            </a:r>
            <a:r>
              <a:rPr sz="3000" spc="-310" dirty="0">
                <a:solidFill>
                  <a:srgbClr val="8BE6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CLASSIFICATION</a:t>
            </a:r>
            <a:r>
              <a:rPr sz="3000" b="1" spc="-395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b="1" spc="-50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3000" b="1" spc="-4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b="1" spc="50" dirty="0">
                <a:solidFill>
                  <a:srgbClr val="FFFF00"/>
                </a:solidFill>
                <a:latin typeface="Trebuchet MS"/>
                <a:cs typeface="Trebuchet MS"/>
              </a:rPr>
              <a:t>ABORTION</a:t>
            </a:r>
            <a:endParaRPr sz="3000" dirty="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buSzPct val="86666"/>
              <a:buFont typeface="Wingdings"/>
              <a:buChar char=""/>
              <a:tabLst>
                <a:tab pos="319405" algn="l"/>
              </a:tabLst>
            </a:pPr>
            <a:r>
              <a:rPr sz="3000" b="1" spc="-65" dirty="0">
                <a:solidFill>
                  <a:srgbClr val="EA157A"/>
                </a:solidFill>
                <a:latin typeface="Trebuchet MS"/>
                <a:cs typeface="Trebuchet MS"/>
              </a:rPr>
              <a:t>Spontaneous</a:t>
            </a:r>
            <a:r>
              <a:rPr sz="3000" b="1" spc="-4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b="1" spc="-80" dirty="0">
                <a:solidFill>
                  <a:srgbClr val="EA157A"/>
                </a:solidFill>
                <a:latin typeface="Trebuchet MS"/>
                <a:cs typeface="Trebuchet MS"/>
              </a:rPr>
              <a:t>Abortion</a:t>
            </a:r>
            <a:endParaRPr sz="3000" dirty="0">
              <a:latin typeface="Trebuchet MS"/>
              <a:cs typeface="Trebuchet MS"/>
            </a:endParaRPr>
          </a:p>
          <a:p>
            <a:pPr marL="554355" lvl="1" indent="-229235">
              <a:lnSpc>
                <a:spcPct val="100000"/>
              </a:lnSpc>
              <a:spcBef>
                <a:spcPts val="25"/>
              </a:spcBef>
              <a:buClr>
                <a:srgbClr val="EA157A"/>
              </a:buClr>
              <a:buFont typeface="Arial"/>
              <a:buChar char="•"/>
              <a:tabLst>
                <a:tab pos="554990" algn="l"/>
              </a:tabLst>
            </a:pPr>
            <a:r>
              <a:rPr sz="2400" b="1" spc="-110" dirty="0">
                <a:solidFill>
                  <a:srgbClr val="FFFF00"/>
                </a:solidFill>
                <a:latin typeface="Trebuchet MS"/>
                <a:cs typeface="Trebuchet MS"/>
              </a:rPr>
              <a:t>Threatened</a:t>
            </a:r>
            <a:r>
              <a:rPr sz="2400" b="1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b="1" spc="-75" dirty="0">
                <a:solidFill>
                  <a:srgbClr val="FFFF00"/>
                </a:solidFill>
                <a:latin typeface="Trebuchet MS"/>
                <a:cs typeface="Trebuchet MS"/>
              </a:rPr>
              <a:t>Miscarriage</a:t>
            </a:r>
            <a:endParaRPr sz="2400" dirty="0">
              <a:latin typeface="Trebuchet MS"/>
              <a:cs typeface="Trebuchet MS"/>
            </a:endParaRPr>
          </a:p>
          <a:p>
            <a:pPr marL="554355" lvl="1" indent="-229235">
              <a:lnSpc>
                <a:spcPct val="100000"/>
              </a:lnSpc>
              <a:buClr>
                <a:srgbClr val="EA157A"/>
              </a:buClr>
              <a:buFont typeface="Arial"/>
              <a:buChar char="•"/>
              <a:tabLst>
                <a:tab pos="554990" algn="l"/>
              </a:tabLst>
            </a:pPr>
            <a:r>
              <a:rPr sz="2400" b="1" spc="-90" dirty="0">
                <a:solidFill>
                  <a:srgbClr val="FFFF00"/>
                </a:solidFill>
                <a:latin typeface="Trebuchet MS"/>
                <a:cs typeface="Trebuchet MS"/>
              </a:rPr>
              <a:t>Inevitable</a:t>
            </a:r>
            <a:r>
              <a:rPr sz="2400" b="1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b="1" spc="-75" dirty="0">
                <a:solidFill>
                  <a:srgbClr val="FFFF00"/>
                </a:solidFill>
                <a:latin typeface="Trebuchet MS"/>
                <a:cs typeface="Trebuchet MS"/>
              </a:rPr>
              <a:t>Miscarriage</a:t>
            </a:r>
            <a:endParaRPr sz="2400" dirty="0">
              <a:latin typeface="Trebuchet MS"/>
              <a:cs typeface="Trebuchet MS"/>
            </a:endParaRPr>
          </a:p>
          <a:p>
            <a:pPr marL="665480" indent="-340360">
              <a:lnSpc>
                <a:spcPct val="100000"/>
              </a:lnSpc>
              <a:spcBef>
                <a:spcPts val="2375"/>
              </a:spcBef>
              <a:buSzPct val="96666"/>
              <a:buFont typeface="Wingdings"/>
              <a:buChar char=""/>
              <a:tabLst>
                <a:tab pos="666115" algn="l"/>
              </a:tabLst>
            </a:pPr>
            <a:r>
              <a:rPr sz="3000" b="1" spc="-120" dirty="0">
                <a:solidFill>
                  <a:srgbClr val="EA157A"/>
                </a:solidFill>
                <a:latin typeface="Trebuchet MS"/>
                <a:cs typeface="Trebuchet MS"/>
              </a:rPr>
              <a:t>Induced</a:t>
            </a:r>
            <a:r>
              <a:rPr sz="3000" b="1" spc="-42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b="1" spc="-80" dirty="0">
                <a:solidFill>
                  <a:srgbClr val="EA157A"/>
                </a:solidFill>
                <a:latin typeface="Trebuchet MS"/>
                <a:cs typeface="Trebuchet MS"/>
              </a:rPr>
              <a:t>Abortion</a:t>
            </a:r>
            <a:endParaRPr sz="3000" dirty="0">
              <a:latin typeface="Trebuchet MS"/>
              <a:cs typeface="Trebuchet MS"/>
            </a:endParaRPr>
          </a:p>
          <a:p>
            <a:pPr marL="554355" indent="-229235">
              <a:lnSpc>
                <a:spcPct val="100000"/>
              </a:lnSpc>
              <a:spcBef>
                <a:spcPts val="25"/>
              </a:spcBef>
              <a:buClr>
                <a:srgbClr val="EA157A"/>
              </a:buClr>
              <a:buFont typeface="Arial"/>
              <a:buChar char="•"/>
              <a:tabLst>
                <a:tab pos="554990" algn="l"/>
              </a:tabLst>
            </a:pPr>
            <a:r>
              <a:rPr sz="2400" b="1" spc="-70" dirty="0">
                <a:solidFill>
                  <a:srgbClr val="FFFF00"/>
                </a:solidFill>
                <a:latin typeface="Trebuchet MS"/>
                <a:cs typeface="Trebuchet MS"/>
              </a:rPr>
              <a:t>Medical</a:t>
            </a:r>
            <a:endParaRPr sz="2400" dirty="0">
              <a:latin typeface="Trebuchet MS"/>
              <a:cs typeface="Trebuchet MS"/>
            </a:endParaRPr>
          </a:p>
          <a:p>
            <a:pPr marL="554355" indent="-229235">
              <a:lnSpc>
                <a:spcPct val="100000"/>
              </a:lnSpc>
              <a:buClr>
                <a:srgbClr val="EA157A"/>
              </a:buClr>
              <a:buFont typeface="Arial"/>
              <a:buChar char="•"/>
              <a:tabLst>
                <a:tab pos="554990" algn="l"/>
              </a:tabLst>
            </a:pPr>
            <a:r>
              <a:rPr sz="2400" b="1" spc="-100" dirty="0">
                <a:solidFill>
                  <a:srgbClr val="FFFF00"/>
                </a:solidFill>
                <a:latin typeface="Trebuchet MS"/>
                <a:cs typeface="Trebuchet MS"/>
              </a:rPr>
              <a:t>Criminal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1800" y="4876799"/>
            <a:ext cx="2819398" cy="2193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6727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Recurrent</a:t>
            </a:r>
            <a:r>
              <a:rPr spc="-615" dirty="0"/>
              <a:t> </a:t>
            </a:r>
            <a:r>
              <a:rPr spc="-190" dirty="0"/>
              <a:t>Miscarriage</a:t>
            </a:r>
            <a:r>
              <a:rPr spc="-635" dirty="0"/>
              <a:t> </a:t>
            </a:r>
            <a:r>
              <a:rPr spc="-270" dirty="0"/>
              <a:t>(</a:t>
            </a:r>
            <a:r>
              <a:rPr spc="-790" dirty="0"/>
              <a:t> </a:t>
            </a:r>
            <a:r>
              <a:rPr spc="-195" dirty="0"/>
              <a:t>Aetiology)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298690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335280" indent="-4572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000" b="1" spc="-125" dirty="0" smtClean="0">
                <a:solidFill>
                  <a:srgbClr val="FFFFFF"/>
                </a:solidFill>
                <a:latin typeface="Trebuchet MS"/>
                <a:cs typeface="Trebuchet MS"/>
              </a:rPr>
              <a:t>4-</a:t>
            </a:r>
            <a:r>
              <a:rPr lang="en-US" sz="3000" b="1" spc="-12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000" b="1" spc="-125" dirty="0" smtClean="0">
                <a:solidFill>
                  <a:srgbClr val="FFFFFF"/>
                </a:solidFill>
                <a:latin typeface="Trebuchet MS"/>
                <a:cs typeface="Trebuchet MS"/>
              </a:rPr>
              <a:t>Uterine</a:t>
            </a:r>
            <a:r>
              <a:rPr sz="3000" b="1" spc="-4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00" dirty="0">
                <a:solidFill>
                  <a:srgbClr val="FFFFFF"/>
                </a:solidFill>
                <a:latin typeface="Trebuchet MS"/>
                <a:cs typeface="Trebuchet MS"/>
              </a:rPr>
              <a:t>Anomalies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like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double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septate 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uterus.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3000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5-</a:t>
            </a:r>
            <a:r>
              <a:rPr lang="en-US" sz="3000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000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Cervical</a:t>
            </a:r>
            <a:r>
              <a:rPr sz="3000" spc="-3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Incompetence.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30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6-</a:t>
            </a:r>
            <a:r>
              <a:rPr lang="en-US" sz="30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000" b="1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Ovarian</a:t>
            </a:r>
            <a:r>
              <a:rPr sz="3000" b="1" spc="-27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30" dirty="0">
                <a:solidFill>
                  <a:srgbClr val="FFFFFF"/>
                </a:solidFill>
                <a:latin typeface="Trebuchet MS"/>
                <a:cs typeface="Trebuchet MS"/>
              </a:rPr>
              <a:t>Factors:</a:t>
            </a:r>
            <a:endParaRPr sz="30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AutoNum type="arabicPeriod"/>
              <a:tabLst>
                <a:tab pos="526415" algn="l"/>
                <a:tab pos="527050" algn="l"/>
              </a:tabLst>
            </a:pP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Reduced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Ovarian</a:t>
            </a:r>
            <a:r>
              <a:rPr sz="3000" spc="-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Reserve.</a:t>
            </a:r>
            <a:endParaRPr sz="30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AutoNum type="arabicPeriod"/>
              <a:tabLst>
                <a:tab pos="526415" algn="l"/>
                <a:tab pos="527050" algn="l"/>
              </a:tabLst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Luteal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phsae</a:t>
            </a:r>
            <a:r>
              <a:rPr sz="3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defect.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3000" b="1" spc="-13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lang="en-US" sz="3000" b="1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000" b="1" spc="-135" dirty="0" smtClean="0">
                <a:solidFill>
                  <a:srgbClr val="FFFFFF"/>
                </a:solidFill>
                <a:latin typeface="Trebuchet MS"/>
                <a:cs typeface="Trebuchet MS"/>
              </a:rPr>
              <a:t>Infection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3000" spc="40" dirty="0">
                <a:solidFill>
                  <a:srgbClr val="FFFFFF"/>
                </a:solidFill>
                <a:latin typeface="Trebuchet MS"/>
                <a:cs typeface="Trebuchet MS"/>
              </a:rPr>
              <a:t>STORCH 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Malaria,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syphilis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brucellosis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cause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recurrent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3668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Recurrent</a:t>
            </a:r>
            <a:r>
              <a:rPr spc="-675" dirty="0"/>
              <a:t> </a:t>
            </a:r>
            <a:r>
              <a:rPr spc="-195" dirty="0"/>
              <a:t>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1733804"/>
            <a:ext cx="7004684" cy="47631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b="1" spc="-150" dirty="0">
                <a:solidFill>
                  <a:srgbClr val="00B0F0"/>
                </a:solidFill>
                <a:latin typeface="Trebuchet MS"/>
                <a:cs typeface="Trebuchet MS"/>
              </a:rPr>
              <a:t>Treatment</a:t>
            </a:r>
            <a:r>
              <a:rPr sz="3000" b="1" spc="-15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300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directed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cause</a:t>
            </a:r>
            <a:endParaRPr sz="3000" dirty="0">
              <a:latin typeface="Trebuchet MS"/>
              <a:cs typeface="Trebuchet MS"/>
            </a:endParaRPr>
          </a:p>
          <a:p>
            <a:pPr marL="354965" marR="152400" indent="-342900">
              <a:lnSpc>
                <a:spcPts val="3240"/>
              </a:lnSpc>
              <a:spcBef>
                <a:spcPts val="75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antibodies‐</a:t>
            </a:r>
            <a:r>
              <a:rPr sz="30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Aspirin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low 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dose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Heparin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  <a:p>
            <a:pPr marL="355600" marR="915035" indent="-342900">
              <a:lnSpc>
                <a:spcPts val="324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Uterine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anomalies‐</a:t>
            </a:r>
            <a:r>
              <a:rPr sz="30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Correction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anomalies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3000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surgery.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ts val="3420"/>
              </a:lnSpc>
              <a:spcBef>
                <a:spcPts val="2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Cervical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Incompetence 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30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Cervical</a:t>
            </a:r>
            <a:r>
              <a:rPr lang="en-US" sz="30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69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40" dirty="0">
                <a:solidFill>
                  <a:srgbClr val="FFFFFF"/>
                </a:solidFill>
                <a:latin typeface="Trebuchet MS"/>
                <a:cs typeface="Trebuchet MS"/>
              </a:rPr>
              <a:t>cerclage</a:t>
            </a:r>
            <a:endParaRPr sz="3000" dirty="0">
              <a:latin typeface="Trebuchet MS"/>
              <a:cs typeface="Trebuchet MS"/>
            </a:endParaRPr>
          </a:p>
          <a:p>
            <a:pPr marL="355600">
              <a:lnSpc>
                <a:spcPts val="3420"/>
              </a:lnSpc>
            </a:pP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000" b="1" spc="-120" dirty="0">
                <a:solidFill>
                  <a:srgbClr val="FFFFFF"/>
                </a:solidFill>
                <a:latin typeface="Trebuchet MS"/>
                <a:cs typeface="Trebuchet MS"/>
              </a:rPr>
              <a:t>tracheloplasty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0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340"/>
              </a:spcBef>
              <a:buClr>
                <a:srgbClr val="D6ECFF"/>
              </a:buClr>
              <a:buSzPct val="95000"/>
              <a:buAutoNum type="arabicPeriod"/>
              <a:tabLst>
                <a:tab pos="526415" algn="l"/>
                <a:tab pos="527050" algn="l"/>
              </a:tabLst>
            </a:pPr>
            <a:r>
              <a:rPr sz="3000" b="1" spc="-35" dirty="0">
                <a:solidFill>
                  <a:srgbClr val="FFFFFF"/>
                </a:solidFill>
                <a:latin typeface="Trebuchet MS"/>
                <a:cs typeface="Trebuchet MS"/>
              </a:rPr>
              <a:t>McDonald</a:t>
            </a:r>
            <a:r>
              <a:rPr sz="30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40" dirty="0">
                <a:solidFill>
                  <a:srgbClr val="FFFFFF"/>
                </a:solidFill>
                <a:latin typeface="Trebuchet MS"/>
                <a:cs typeface="Trebuchet MS"/>
              </a:rPr>
              <a:t>cerclage</a:t>
            </a:r>
            <a:endParaRPr sz="30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340"/>
              </a:spcBef>
              <a:buClr>
                <a:srgbClr val="D6ECFF"/>
              </a:buClr>
              <a:buSzPct val="95000"/>
              <a:buAutoNum type="arabicPeriod"/>
              <a:tabLst>
                <a:tab pos="526415" algn="l"/>
                <a:tab pos="527050" algn="l"/>
              </a:tabLst>
            </a:pPr>
            <a:r>
              <a:rPr sz="3000" b="1" spc="-95" dirty="0">
                <a:solidFill>
                  <a:srgbClr val="FFFFFF"/>
                </a:solidFill>
                <a:latin typeface="Trebuchet MS"/>
                <a:cs typeface="Trebuchet MS"/>
              </a:rPr>
              <a:t>Shirodkar</a:t>
            </a:r>
            <a:r>
              <a:rPr sz="30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35" dirty="0">
                <a:solidFill>
                  <a:srgbClr val="FFFFFF"/>
                </a:solidFill>
                <a:latin typeface="Trebuchet MS"/>
                <a:cs typeface="Trebuchet MS"/>
              </a:rPr>
              <a:t>cerclage</a:t>
            </a:r>
            <a:endParaRPr sz="30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340"/>
              </a:spcBef>
              <a:buClr>
                <a:srgbClr val="D6ECFF"/>
              </a:buClr>
              <a:buSzPct val="95000"/>
              <a:buAutoNum type="arabicPeriod"/>
              <a:tabLst>
                <a:tab pos="526415" algn="l"/>
                <a:tab pos="527050" algn="l"/>
              </a:tabLst>
            </a:pPr>
            <a:r>
              <a:rPr sz="3000" b="1" spc="-80" dirty="0">
                <a:solidFill>
                  <a:srgbClr val="FFFFFF"/>
                </a:solidFill>
                <a:latin typeface="Trebuchet MS"/>
                <a:cs typeface="Trebuchet MS"/>
              </a:rPr>
              <a:t>abdominal</a:t>
            </a:r>
            <a:r>
              <a:rPr sz="30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40" dirty="0">
                <a:solidFill>
                  <a:srgbClr val="FFFFFF"/>
                </a:solidFill>
                <a:latin typeface="Trebuchet MS"/>
                <a:cs typeface="Trebuchet MS"/>
              </a:rPr>
              <a:t>cerclage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70814"/>
            <a:ext cx="7797165" cy="492442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4400" b="1" u="sng" spc="-165" dirty="0">
                <a:solidFill>
                  <a:srgbClr val="FF0000"/>
                </a:solidFill>
                <a:latin typeface="Trebuchet MS"/>
                <a:cs typeface="Trebuchet MS"/>
              </a:rPr>
              <a:t>Septic</a:t>
            </a:r>
            <a:r>
              <a:rPr sz="4400" b="1" u="sng" spc="-4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b="1" u="sng" spc="-185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400" u="sng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424180" marR="1083945" indent="-342900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6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occur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spontaneous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induced  </a:t>
            </a:r>
            <a:r>
              <a:rPr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r>
              <a:rPr lang="en-US"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 (</a:t>
            </a:r>
            <a:r>
              <a:rPr lang="en-US" sz="3000" spc="-114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incriminal</a:t>
            </a:r>
            <a:r>
              <a:rPr lang="en-US"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likely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after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incomplete  </a:t>
            </a:r>
            <a:r>
              <a:rPr sz="3000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miscarriage</a:t>
            </a:r>
            <a:r>
              <a:rPr lang="en-US" sz="3000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 or </a:t>
            </a:r>
            <a:r>
              <a:rPr lang="en-US" sz="3000" spc="-1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inadequet</a:t>
            </a:r>
            <a:r>
              <a:rPr lang="en-US" sz="3000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 evacuation</a:t>
            </a:r>
            <a:endParaRPr sz="3000" dirty="0">
              <a:latin typeface="Trebuchet MS"/>
              <a:cs typeface="Trebuchet MS"/>
            </a:endParaRPr>
          </a:p>
          <a:p>
            <a:pPr marL="423545" marR="50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Causative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organisms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include </a:t>
            </a:r>
            <a:r>
              <a:rPr sz="3000" i="1" spc="-120" dirty="0">
                <a:solidFill>
                  <a:srgbClr val="FFFFFF"/>
                </a:solidFill>
                <a:latin typeface="Trebuchet MS"/>
                <a:cs typeface="Trebuchet MS"/>
              </a:rPr>
              <a:t>Staphyloccus  </a:t>
            </a:r>
            <a:r>
              <a:rPr sz="3000" i="1" spc="-190" dirty="0">
                <a:solidFill>
                  <a:srgbClr val="FFFFFF"/>
                </a:solidFill>
                <a:latin typeface="Trebuchet MS"/>
                <a:cs typeface="Trebuchet MS"/>
              </a:rPr>
              <a:t>aureus, </a:t>
            </a:r>
            <a:r>
              <a:rPr sz="3000" i="1" spc="-195" dirty="0">
                <a:solidFill>
                  <a:srgbClr val="FFFFFF"/>
                </a:solidFill>
                <a:latin typeface="Trebuchet MS"/>
                <a:cs typeface="Trebuchet MS"/>
              </a:rPr>
              <a:t>Clostridium </a:t>
            </a:r>
            <a:r>
              <a:rPr sz="3000" i="1" spc="-220" dirty="0">
                <a:solidFill>
                  <a:srgbClr val="FFFFFF"/>
                </a:solidFill>
                <a:latin typeface="Trebuchet MS"/>
                <a:cs typeface="Trebuchet MS"/>
              </a:rPr>
              <a:t>welchii, </a:t>
            </a:r>
            <a:r>
              <a:rPr sz="3000" i="1" spc="-160" dirty="0">
                <a:solidFill>
                  <a:srgbClr val="FFFFFF"/>
                </a:solidFill>
                <a:latin typeface="Trebuchet MS"/>
                <a:cs typeface="Trebuchet MS"/>
              </a:rPr>
              <a:t>Escherichia </a:t>
            </a:r>
            <a:r>
              <a:rPr sz="3000" i="1" spc="-225" dirty="0">
                <a:solidFill>
                  <a:srgbClr val="FFFFFF"/>
                </a:solidFill>
                <a:latin typeface="Trebuchet MS"/>
                <a:cs typeface="Trebuchet MS"/>
              </a:rPr>
              <a:t>coli,  </a:t>
            </a:r>
            <a:r>
              <a:rPr sz="3000" i="1" spc="-195" dirty="0">
                <a:solidFill>
                  <a:srgbClr val="FFFFFF"/>
                </a:solidFill>
                <a:latin typeface="Trebuchet MS"/>
                <a:cs typeface="Trebuchet MS"/>
              </a:rPr>
              <a:t>Klebsiella,</a:t>
            </a:r>
            <a:r>
              <a:rPr sz="3000" i="1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i="1" spc="-160" dirty="0">
                <a:solidFill>
                  <a:srgbClr val="FFFFFF"/>
                </a:solidFill>
                <a:latin typeface="Trebuchet MS"/>
                <a:cs typeface="Trebuchet MS"/>
              </a:rPr>
              <a:t>Serratia</a:t>
            </a:r>
            <a:r>
              <a:rPr sz="3000" i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i="1" spc="-155" dirty="0">
                <a:solidFill>
                  <a:srgbClr val="FFFFFF"/>
                </a:solidFill>
                <a:latin typeface="Trebuchet MS"/>
                <a:cs typeface="Trebuchet MS"/>
              </a:rPr>
              <a:t>Bacteroides</a:t>
            </a:r>
            <a:r>
              <a:rPr sz="3000" i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species,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haemolytic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streptococci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95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Spontaneous</a:t>
            </a:r>
            <a:r>
              <a:rPr spc="-819" dirty="0"/>
              <a:t> </a:t>
            </a:r>
            <a:r>
              <a:rPr spc="-185" dirty="0"/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8" y="1370814"/>
            <a:ext cx="6245861" cy="1756891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4400" u="sng" spc="-165" dirty="0">
                <a:solidFill>
                  <a:srgbClr val="FF0000"/>
                </a:solidFill>
                <a:latin typeface="Trebuchet MS"/>
                <a:cs typeface="Trebuchet MS"/>
              </a:rPr>
              <a:t>Septic</a:t>
            </a:r>
            <a:r>
              <a:rPr sz="4400" u="sng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u="sng" spc="-170" dirty="0">
                <a:solidFill>
                  <a:srgbClr val="FF0000"/>
                </a:solidFill>
                <a:latin typeface="Trebuchet MS"/>
                <a:cs typeface="Trebuchet MS"/>
              </a:rPr>
              <a:t>Miscarriage</a:t>
            </a:r>
            <a:endParaRPr sz="4400" u="sng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4000" spc="15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sz="4000" spc="-6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1334" y="3870960"/>
            <a:ext cx="2399666" cy="286296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10" dirty="0">
                <a:solidFill>
                  <a:srgbClr val="FEB80A"/>
                </a:solidFill>
                <a:latin typeface="Trebuchet MS"/>
                <a:cs typeface="Trebuchet MS"/>
              </a:rPr>
              <a:t>Pain: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95" dirty="0">
                <a:solidFill>
                  <a:srgbClr val="FEB80A"/>
                </a:solidFill>
                <a:latin typeface="Trebuchet MS"/>
                <a:cs typeface="Trebuchet MS"/>
              </a:rPr>
              <a:t>Bleeding</a:t>
            </a:r>
            <a:r>
              <a:rPr sz="3200" spc="-95" dirty="0" smtClean="0">
                <a:solidFill>
                  <a:srgbClr val="FEB80A"/>
                </a:solidFill>
                <a:latin typeface="Trebuchet MS"/>
                <a:cs typeface="Trebuchet MS"/>
              </a:rPr>
              <a:t>:</a:t>
            </a:r>
            <a:endParaRPr lang="en-US" sz="3200" spc="-95" dirty="0" smtClean="0">
              <a:solidFill>
                <a:srgbClr val="FEB80A"/>
              </a:solidFill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20" dirty="0">
                <a:solidFill>
                  <a:srgbClr val="FEB80A"/>
                </a:solidFill>
                <a:latin typeface="Trebuchet MS"/>
                <a:cs typeface="Trebuchet MS"/>
              </a:rPr>
              <a:t>Cervical</a:t>
            </a:r>
            <a:r>
              <a:rPr sz="3200" spc="-409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EB80A"/>
                </a:solidFill>
                <a:latin typeface="Trebuchet MS"/>
                <a:cs typeface="Trebuchet MS"/>
              </a:rPr>
              <a:t>Os: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3200" spc="-105" dirty="0">
                <a:solidFill>
                  <a:srgbClr val="FEB80A"/>
                </a:solidFill>
                <a:latin typeface="Trebuchet MS"/>
                <a:cs typeface="Trebuchet MS"/>
              </a:rPr>
              <a:t>Uterus: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3268" y="3840480"/>
            <a:ext cx="4646932" cy="345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804">
              <a:lnSpc>
                <a:spcPct val="120000"/>
              </a:lnSpc>
              <a:spcBef>
                <a:spcPts val="100"/>
              </a:spcBef>
            </a:pPr>
            <a:r>
              <a:rPr sz="3200" spc="-75" dirty="0">
                <a:solidFill>
                  <a:srgbClr val="7ED13B"/>
                </a:solidFill>
                <a:latin typeface="Trebuchet MS"/>
                <a:cs typeface="Trebuchet MS"/>
              </a:rPr>
              <a:t>Severe </a:t>
            </a:r>
            <a:r>
              <a:rPr sz="3200" spc="-80" dirty="0">
                <a:solidFill>
                  <a:srgbClr val="7ED13B"/>
                </a:solidFill>
                <a:latin typeface="Trebuchet MS"/>
                <a:cs typeface="Trebuchet MS"/>
              </a:rPr>
              <a:t>or </a:t>
            </a:r>
            <a:r>
              <a:rPr sz="3200" spc="-120" dirty="0">
                <a:solidFill>
                  <a:srgbClr val="7ED13B"/>
                </a:solidFill>
                <a:latin typeface="Trebuchet MS"/>
                <a:cs typeface="Trebuchet MS"/>
              </a:rPr>
              <a:t>variable  Variable,</a:t>
            </a:r>
            <a:r>
              <a:rPr sz="32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7ED13B"/>
                </a:solidFill>
                <a:latin typeface="Trebuchet MS"/>
                <a:cs typeface="Trebuchet MS"/>
              </a:rPr>
              <a:t>may</a:t>
            </a:r>
            <a:r>
              <a:rPr sz="32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7ED13B"/>
                </a:solidFill>
                <a:latin typeface="Trebuchet MS"/>
                <a:cs typeface="Trebuchet MS"/>
              </a:rPr>
              <a:t>be</a:t>
            </a:r>
            <a:r>
              <a:rPr sz="3200" spc="-29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7ED13B"/>
                </a:solidFill>
                <a:latin typeface="Trebuchet MS"/>
                <a:cs typeface="Trebuchet MS"/>
              </a:rPr>
              <a:t>offensive </a:t>
            </a:r>
            <a:endParaRPr lang="en-US" sz="3200" spc="-95" dirty="0" smtClean="0">
              <a:solidFill>
                <a:srgbClr val="7ED13B"/>
              </a:solidFill>
              <a:latin typeface="Trebuchet MS"/>
              <a:cs typeface="Trebuchet MS"/>
            </a:endParaRPr>
          </a:p>
          <a:p>
            <a:pPr marL="12700" marR="217804">
              <a:lnSpc>
                <a:spcPct val="120000"/>
              </a:lnSpc>
              <a:spcBef>
                <a:spcPts val="100"/>
              </a:spcBef>
            </a:pPr>
            <a:r>
              <a:rPr sz="3200" spc="-95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7ED13B"/>
                </a:solidFill>
                <a:latin typeface="Trebuchet MS"/>
                <a:cs typeface="Trebuchet MS"/>
              </a:rPr>
              <a:t>Open</a:t>
            </a:r>
            <a:endParaRPr sz="3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3200" spc="-110" dirty="0">
                <a:solidFill>
                  <a:srgbClr val="7ED13B"/>
                </a:solidFill>
                <a:latin typeface="Trebuchet MS"/>
                <a:cs typeface="Trebuchet MS"/>
              </a:rPr>
              <a:t>Bulky,</a:t>
            </a:r>
            <a:r>
              <a:rPr sz="32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7ED13B"/>
                </a:solidFill>
                <a:latin typeface="Trebuchet MS"/>
                <a:cs typeface="Trebuchet MS"/>
              </a:rPr>
              <a:t>tender</a:t>
            </a:r>
            <a:r>
              <a:rPr sz="32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32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7ED13B"/>
                </a:solidFill>
                <a:latin typeface="Trebuchet MS"/>
                <a:cs typeface="Trebuchet MS"/>
              </a:rPr>
              <a:t>painful</a:t>
            </a:r>
            <a:r>
              <a:rPr sz="32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7ED13B"/>
                </a:solidFill>
                <a:latin typeface="Trebuchet MS"/>
                <a:cs typeface="Trebuchet MS"/>
              </a:rPr>
              <a:t>on  </a:t>
            </a:r>
            <a:r>
              <a:rPr sz="3200" spc="-90" dirty="0">
                <a:solidFill>
                  <a:srgbClr val="7ED13B"/>
                </a:solidFill>
                <a:latin typeface="Trebuchet MS"/>
                <a:cs typeface="Trebuchet MS"/>
              </a:rPr>
              <a:t>examination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1382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85" dirty="0">
                <a:latin typeface="Trebuchet MS"/>
                <a:cs typeface="Trebuchet MS"/>
              </a:rPr>
              <a:t>SEPTIC</a:t>
            </a:r>
            <a:r>
              <a:rPr b="1" spc="-95" dirty="0">
                <a:latin typeface="Trebuchet MS"/>
                <a:cs typeface="Trebuchet MS"/>
              </a:rPr>
              <a:t> </a:t>
            </a:r>
            <a:r>
              <a:rPr b="1" spc="-3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322184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9431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Woman 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will feel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acutely </a:t>
            </a:r>
            <a:r>
              <a:rPr sz="3000" spc="-180" dirty="0">
                <a:solidFill>
                  <a:srgbClr val="FFFFFF"/>
                </a:solidFill>
                <a:latin typeface="Trebuchet MS"/>
                <a:cs typeface="Trebuchet MS"/>
              </a:rPr>
              <a:t>ill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000" spc="-200" dirty="0">
                <a:solidFill>
                  <a:srgbClr val="FFFFFF"/>
                </a:solidFill>
                <a:latin typeface="Trebuchet MS"/>
                <a:cs typeface="Trebuchet MS"/>
              </a:rPr>
              <a:t>fever, 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tachycardia,</a:t>
            </a:r>
            <a:r>
              <a:rPr sz="30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headache,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nausea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general  malaise</a:t>
            </a:r>
            <a:endParaRPr sz="30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vaginal</a:t>
            </a:r>
            <a:r>
              <a:rPr sz="30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swab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cultures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should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00B0F0"/>
                </a:solidFill>
                <a:latin typeface="Trebuchet MS"/>
                <a:cs typeface="Trebuchet MS"/>
              </a:rPr>
              <a:t>Antibiotics</a:t>
            </a:r>
            <a:r>
              <a:rPr sz="3000" spc="-30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surgical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intervention</a:t>
            </a:r>
            <a:endParaRPr sz="3000" dirty="0">
              <a:latin typeface="Trebuchet MS"/>
              <a:cs typeface="Trebuchet MS"/>
            </a:endParaRPr>
          </a:p>
          <a:p>
            <a:pPr marL="354965" marR="133350" indent="-342900" algn="just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40" dirty="0">
                <a:solidFill>
                  <a:srgbClr val="FFFFFF"/>
                </a:solidFill>
                <a:latin typeface="Trebuchet MS"/>
                <a:cs typeface="Trebuchet MS"/>
              </a:rPr>
              <a:t>Risks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septicaemia,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endotoxic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shock, 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DIC,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liver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renal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damage,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salpingitis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infertility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19" y="2245105"/>
            <a:ext cx="624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4444"/>
              <a:buFont typeface="Wingdings"/>
              <a:buChar char=""/>
              <a:tabLst>
                <a:tab pos="355600" algn="l"/>
              </a:tabLst>
            </a:pPr>
            <a:r>
              <a:rPr sz="3600" b="1" spc="4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3600" b="1" spc="-6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3600" b="1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3600" b="1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95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9285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40" dirty="0"/>
              <a:t> </a:t>
            </a:r>
            <a:r>
              <a:rPr spc="-254" dirty="0"/>
              <a:t>pregnancy.</a:t>
            </a:r>
          </a:p>
        </p:txBody>
      </p:sp>
      <p:sp>
        <p:nvSpPr>
          <p:cNvPr id="3" name="object 3"/>
          <p:cNvSpPr/>
          <p:nvPr/>
        </p:nvSpPr>
        <p:spPr>
          <a:xfrm>
            <a:off x="1357883" y="1725929"/>
            <a:ext cx="6408420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102" y="969517"/>
            <a:ext cx="5910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3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b="1" spc="-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210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b="1" spc="-7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b="1" spc="-27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188" y="1829054"/>
            <a:ext cx="8674100" cy="3331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>
              <a:lnSpc>
                <a:spcPct val="100000"/>
              </a:lnSpc>
              <a:spcBef>
                <a:spcPts val="95"/>
              </a:spcBef>
            </a:pPr>
            <a:r>
              <a:rPr lang="en-US" sz="3200" b="1" spc="55" dirty="0" smtClean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</a:p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000" b="1" spc="55" dirty="0" smtClean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ectopic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pregnancy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u="sng" spc="7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Arial"/>
                <a:cs typeface="Arial"/>
              </a:rPr>
              <a:t>pregnancy</a:t>
            </a:r>
            <a:r>
              <a:rPr sz="2000" b="1" spc="70" dirty="0">
                <a:solidFill>
                  <a:srgbClr val="EB8803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develops </a:t>
            </a:r>
            <a:r>
              <a:rPr sz="2000" b="1" spc="80" dirty="0">
                <a:solidFill>
                  <a:srgbClr val="FF0000"/>
                </a:solidFill>
                <a:latin typeface="Arial"/>
                <a:cs typeface="Arial"/>
              </a:rPr>
              <a:t>outside </a:t>
            </a:r>
            <a:r>
              <a:rPr sz="2000" b="1" spc="60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2000" b="1" spc="80" dirty="0">
                <a:solidFill>
                  <a:srgbClr val="FF0000"/>
                </a:solidFill>
                <a:latin typeface="Arial"/>
                <a:cs typeface="Arial"/>
              </a:rPr>
              <a:t>woman's </a:t>
            </a:r>
            <a:r>
              <a:rPr sz="2000" b="1" spc="85" dirty="0">
                <a:solidFill>
                  <a:srgbClr val="FF0000"/>
                </a:solidFill>
                <a:latin typeface="Arial"/>
                <a:cs typeface="Arial"/>
              </a:rPr>
              <a:t>uterus </a:t>
            </a:r>
            <a:r>
              <a:rPr sz="2000" b="1" spc="6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000" b="1" spc="65" dirty="0">
                <a:solidFill>
                  <a:srgbClr val="00B0F0"/>
                </a:solidFill>
                <a:latin typeface="Arial"/>
                <a:cs typeface="Arial"/>
              </a:rPr>
              <a:t>womb</a:t>
            </a:r>
            <a:r>
              <a:rPr sz="2000" b="1" spc="65" dirty="0">
                <a:solidFill>
                  <a:srgbClr val="FF0000"/>
                </a:solidFill>
                <a:latin typeface="Arial"/>
                <a:cs typeface="Arial"/>
              </a:rPr>
              <a:t>).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happens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fertilized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egg  </a:t>
            </a:r>
            <a:r>
              <a:rPr sz="2000" b="1" spc="1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ovary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implant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itself normally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uterus. 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Instead, </a:t>
            </a:r>
            <a:r>
              <a:rPr sz="2000" b="1" spc="9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US" sz="2000" b="1" spc="90" dirty="0" smtClean="0">
                <a:solidFill>
                  <a:srgbClr val="FFFFFF"/>
                </a:solidFill>
                <a:latin typeface="Arial"/>
                <a:cs typeface="Arial"/>
              </a:rPr>
              <a:t> fertilized</a:t>
            </a:r>
            <a:r>
              <a:rPr sz="2000" b="1" spc="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egg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develops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somewhere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else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abdomen.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conception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abnormal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cannot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foetuses.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3665"/>
              </a:lnSpc>
            </a:pPr>
            <a:r>
              <a:rPr sz="3200" b="1" spc="-12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3200" b="1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32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20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FFFFFF"/>
                </a:solidFill>
                <a:latin typeface="Trebuchet MS"/>
                <a:cs typeface="Trebuchet MS"/>
              </a:rPr>
              <a:t>usually</a:t>
            </a:r>
            <a:r>
              <a:rPr sz="32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Trebuchet MS"/>
                <a:cs typeface="Trebuchet MS"/>
              </a:rPr>
              <a:t>found</a:t>
            </a:r>
            <a:r>
              <a:rPr sz="320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200" b="1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32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3200" b="1" spc="-130" dirty="0">
                <a:solidFill>
                  <a:srgbClr val="FFFFFF"/>
                </a:solidFill>
                <a:latin typeface="Trebuchet MS"/>
                <a:cs typeface="Trebuchet MS"/>
              </a:rPr>
              <a:t>first </a:t>
            </a:r>
            <a:r>
              <a:rPr sz="3200" b="1" spc="-240" dirty="0">
                <a:solidFill>
                  <a:srgbClr val="FFFFFF"/>
                </a:solidFill>
                <a:latin typeface="Trebuchet MS"/>
                <a:cs typeface="Trebuchet MS"/>
              </a:rPr>
              <a:t>5‐10 </a:t>
            </a:r>
            <a:r>
              <a:rPr sz="3200" b="1" spc="-135" dirty="0">
                <a:solidFill>
                  <a:srgbClr val="FFFFFF"/>
                </a:solidFill>
                <a:latin typeface="Trebuchet MS"/>
                <a:cs typeface="Trebuchet MS"/>
              </a:rPr>
              <a:t>weeks </a:t>
            </a:r>
            <a:r>
              <a:rPr sz="3200" b="1" spc="-9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200" b="1" spc="-6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Trebuchet MS"/>
                <a:cs typeface="Trebuchet MS"/>
              </a:rPr>
              <a:t>pregnancy.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5160093"/>
            <a:ext cx="2971800" cy="215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8919" y="1920494"/>
            <a:ext cx="6911340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5080" indent="-342900">
              <a:lnSpc>
                <a:spcPts val="3240"/>
              </a:lnSpc>
              <a:spcBef>
                <a:spcPts val="5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most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common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place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occurs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0000"/>
                </a:solidFill>
                <a:latin typeface="Trebuchet MS"/>
                <a:cs typeface="Trebuchet MS"/>
              </a:rPr>
              <a:t>fallopian  </a:t>
            </a:r>
            <a:r>
              <a:rPr sz="3000" spc="-130" dirty="0">
                <a:solidFill>
                  <a:srgbClr val="FF0000"/>
                </a:solidFill>
                <a:latin typeface="Trebuchet MS"/>
                <a:cs typeface="Trebuchet MS"/>
              </a:rPr>
              <a:t>tubes.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919" y="5245100"/>
            <a:ext cx="7541895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5080" indent="-342900">
              <a:lnSpc>
                <a:spcPts val="3240"/>
              </a:lnSpc>
              <a:spcBef>
                <a:spcPts val="5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pregnancies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found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outside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uterus,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0000"/>
                </a:solidFill>
                <a:latin typeface="Trebuchet MS"/>
                <a:cs typeface="Trebuchet MS"/>
              </a:rPr>
              <a:t>ovaries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0000"/>
                </a:solidFill>
                <a:latin typeface="Trebuchet MS"/>
                <a:cs typeface="Trebuchet MS"/>
              </a:rPr>
              <a:t>cervix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attached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bowel</a:t>
            </a:r>
            <a:r>
              <a:rPr lang="en-US" sz="3000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 in abdomen</a:t>
            </a:r>
            <a:r>
              <a:rPr sz="3000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7954" y="2886455"/>
            <a:ext cx="5457445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0338" y="969517"/>
            <a:ext cx="6474461" cy="1231106"/>
          </a:xfrm>
        </p:spPr>
        <p:txBody>
          <a:bodyPr/>
          <a:lstStyle/>
          <a:p>
            <a:r>
              <a:rPr lang="en-US" dirty="0" smtClean="0"/>
              <a:t>Site of ectopic pregnancy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189" y="957325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1592960"/>
            <a:ext cx="8056880" cy="4815421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4000" u="sng" spc="-125" dirty="0">
                <a:solidFill>
                  <a:srgbClr val="EA157A"/>
                </a:solidFill>
                <a:latin typeface="Trebuchet MS"/>
                <a:cs typeface="Trebuchet MS"/>
              </a:rPr>
              <a:t>Risk</a:t>
            </a:r>
            <a:r>
              <a:rPr sz="4000" u="sng" spc="-4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u="sng" spc="-195" dirty="0">
                <a:solidFill>
                  <a:srgbClr val="EA157A"/>
                </a:solidFill>
                <a:latin typeface="Trebuchet MS"/>
                <a:cs typeface="Trebuchet MS"/>
              </a:rPr>
              <a:t>Factors</a:t>
            </a:r>
            <a:endParaRPr sz="4000" u="sng" dirty="0">
              <a:latin typeface="Trebuchet MS"/>
              <a:cs typeface="Trebuchet MS"/>
            </a:endParaRPr>
          </a:p>
          <a:p>
            <a:pPr marL="481330" marR="587375" indent="-342900">
              <a:lnSpc>
                <a:spcPts val="3240"/>
              </a:lnSpc>
              <a:spcBef>
                <a:spcPts val="198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80695" algn="l"/>
                <a:tab pos="481330" algn="l"/>
              </a:tabLst>
            </a:pP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alterations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normal</a:t>
            </a:r>
            <a:r>
              <a:rPr sz="24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function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uterine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tube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transporting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gametes 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contributes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4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lang="en-US" sz="24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 like</a:t>
            </a:r>
            <a:r>
              <a:rPr sz="24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en-US" sz="24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2400" dirty="0">
              <a:latin typeface="Trebuchet MS"/>
              <a:cs typeface="Trebuchet MS"/>
            </a:endParaRPr>
          </a:p>
          <a:p>
            <a:pPr marL="810260" lvl="1" indent="-286385">
              <a:lnSpc>
                <a:spcPct val="100000"/>
              </a:lnSpc>
              <a:spcBef>
                <a:spcPts val="325"/>
              </a:spcBef>
              <a:buSzPct val="89062"/>
              <a:buFont typeface="Wingdings"/>
              <a:buChar char=""/>
              <a:tabLst>
                <a:tab pos="810260" algn="l"/>
                <a:tab pos="810895" algn="l"/>
              </a:tabLst>
            </a:pPr>
            <a:r>
              <a:rPr lang="en-US" sz="3200" spc="-90" dirty="0" smtClean="0">
                <a:solidFill>
                  <a:srgbClr val="FEB80A"/>
                </a:solidFill>
                <a:latin typeface="Trebuchet MS"/>
                <a:cs typeface="Trebuchet MS"/>
              </a:rPr>
              <a:t>1-</a:t>
            </a:r>
            <a:r>
              <a:rPr sz="3200" spc="-90" dirty="0" smtClean="0">
                <a:solidFill>
                  <a:srgbClr val="FEB80A"/>
                </a:solidFill>
                <a:latin typeface="Trebuchet MS"/>
                <a:cs typeface="Trebuchet MS"/>
              </a:rPr>
              <a:t>Previous </a:t>
            </a:r>
            <a:r>
              <a:rPr sz="3200" spc="-135" dirty="0">
                <a:solidFill>
                  <a:srgbClr val="FEB80A"/>
                </a:solidFill>
                <a:latin typeface="Trebuchet MS"/>
                <a:cs typeface="Trebuchet MS"/>
              </a:rPr>
              <a:t>ectopic</a:t>
            </a:r>
            <a:r>
              <a:rPr sz="3200" spc="-565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90" dirty="0">
                <a:solidFill>
                  <a:srgbClr val="FEB80A"/>
                </a:solidFill>
                <a:latin typeface="Trebuchet MS"/>
                <a:cs typeface="Trebuchet MS"/>
              </a:rPr>
              <a:t>pregnancy</a:t>
            </a:r>
            <a:endParaRPr sz="3200" dirty="0">
              <a:latin typeface="Trebuchet MS"/>
              <a:cs typeface="Trebuchet MS"/>
            </a:endParaRPr>
          </a:p>
          <a:p>
            <a:pPr marL="810260" marR="5080" lvl="1" indent="-285750">
              <a:lnSpc>
                <a:spcPts val="3460"/>
              </a:lnSpc>
              <a:spcBef>
                <a:spcPts val="815"/>
              </a:spcBef>
              <a:buSzPct val="89062"/>
              <a:buFont typeface="Wingdings"/>
              <a:buChar char=""/>
              <a:tabLst>
                <a:tab pos="810260" algn="l"/>
                <a:tab pos="810895" algn="l"/>
              </a:tabLst>
            </a:pPr>
            <a:r>
              <a:rPr lang="en-US" sz="3200" spc="-90" dirty="0" smtClean="0">
                <a:solidFill>
                  <a:srgbClr val="FEB80A"/>
                </a:solidFill>
                <a:latin typeface="Trebuchet MS"/>
                <a:cs typeface="Trebuchet MS"/>
              </a:rPr>
              <a:t>2-</a:t>
            </a:r>
            <a:r>
              <a:rPr sz="3200" spc="-90" dirty="0" smtClean="0">
                <a:solidFill>
                  <a:srgbClr val="FEB80A"/>
                </a:solidFill>
                <a:latin typeface="Trebuchet MS"/>
                <a:cs typeface="Trebuchet MS"/>
              </a:rPr>
              <a:t>Previous</a:t>
            </a:r>
            <a:r>
              <a:rPr sz="3200" spc="-305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EB80A"/>
                </a:solidFill>
                <a:latin typeface="Trebuchet MS"/>
                <a:cs typeface="Trebuchet MS"/>
              </a:rPr>
              <a:t>surgery</a:t>
            </a:r>
            <a:r>
              <a:rPr sz="3200" spc="-305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FEB80A"/>
                </a:solidFill>
                <a:latin typeface="Trebuchet MS"/>
                <a:cs typeface="Trebuchet MS"/>
              </a:rPr>
              <a:t>on</a:t>
            </a:r>
            <a:r>
              <a:rPr sz="3200" spc="-32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EB80A"/>
                </a:solidFill>
                <a:latin typeface="Trebuchet MS"/>
                <a:cs typeface="Trebuchet MS"/>
              </a:rPr>
              <a:t>the</a:t>
            </a:r>
            <a:r>
              <a:rPr sz="3200" spc="-33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EB80A"/>
                </a:solidFill>
                <a:latin typeface="Trebuchet MS"/>
                <a:cs typeface="Trebuchet MS"/>
              </a:rPr>
              <a:t>uterine</a:t>
            </a:r>
            <a:r>
              <a:rPr sz="3200" spc="-34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65" dirty="0">
                <a:solidFill>
                  <a:srgbClr val="FEB80A"/>
                </a:solidFill>
                <a:latin typeface="Trebuchet MS"/>
                <a:cs typeface="Trebuchet MS"/>
              </a:rPr>
              <a:t>tube,</a:t>
            </a:r>
            <a:r>
              <a:rPr sz="3200" spc="-32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275" dirty="0">
                <a:solidFill>
                  <a:srgbClr val="FEB80A"/>
                </a:solidFill>
                <a:latin typeface="Trebuchet MS"/>
                <a:cs typeface="Trebuchet MS"/>
              </a:rPr>
              <a:t>pelvic  </a:t>
            </a:r>
            <a:r>
              <a:rPr sz="3200" spc="-95" dirty="0">
                <a:solidFill>
                  <a:srgbClr val="FEB80A"/>
                </a:solidFill>
                <a:latin typeface="Trebuchet MS"/>
                <a:cs typeface="Trebuchet MS"/>
              </a:rPr>
              <a:t>or abdominal </a:t>
            </a:r>
            <a:r>
              <a:rPr sz="3200" spc="-85" dirty="0">
                <a:solidFill>
                  <a:srgbClr val="FEB80A"/>
                </a:solidFill>
                <a:latin typeface="Trebuchet MS"/>
                <a:cs typeface="Trebuchet MS"/>
              </a:rPr>
              <a:t>surgery </a:t>
            </a:r>
            <a:r>
              <a:rPr sz="3200" spc="-110" dirty="0">
                <a:solidFill>
                  <a:srgbClr val="FEB80A"/>
                </a:solidFill>
                <a:latin typeface="Trebuchet MS"/>
                <a:cs typeface="Trebuchet MS"/>
              </a:rPr>
              <a:t>which </a:t>
            </a:r>
            <a:r>
              <a:rPr sz="3200" spc="-60" dirty="0">
                <a:solidFill>
                  <a:srgbClr val="FEB80A"/>
                </a:solidFill>
                <a:latin typeface="Trebuchet MS"/>
                <a:cs typeface="Trebuchet MS"/>
              </a:rPr>
              <a:t>may </a:t>
            </a:r>
            <a:r>
              <a:rPr sz="3200" spc="-114" dirty="0">
                <a:solidFill>
                  <a:srgbClr val="FEB80A"/>
                </a:solidFill>
                <a:latin typeface="Trebuchet MS"/>
                <a:cs typeface="Trebuchet MS"/>
              </a:rPr>
              <a:t>cause  </a:t>
            </a:r>
            <a:r>
              <a:rPr sz="3200" spc="-75" dirty="0" smtClean="0">
                <a:solidFill>
                  <a:srgbClr val="FEB80A"/>
                </a:solidFill>
                <a:latin typeface="Trebuchet MS"/>
                <a:cs typeface="Trebuchet MS"/>
              </a:rPr>
              <a:t>adhesions</a:t>
            </a:r>
            <a:endParaRPr sz="3200" dirty="0">
              <a:latin typeface="Trebuchet MS"/>
              <a:cs typeface="Trebuchet MS"/>
            </a:endParaRPr>
          </a:p>
          <a:p>
            <a:pPr marL="810260" lvl="1" indent="-286385">
              <a:lnSpc>
                <a:spcPct val="100000"/>
              </a:lnSpc>
              <a:spcBef>
                <a:spcPts val="330"/>
              </a:spcBef>
              <a:buSzPct val="89062"/>
              <a:buFont typeface="Wingdings"/>
              <a:buChar char=""/>
              <a:tabLst>
                <a:tab pos="810260" algn="l"/>
                <a:tab pos="810895" algn="l"/>
              </a:tabLst>
            </a:pPr>
            <a:r>
              <a:rPr lang="en-US" sz="3200" spc="-95" dirty="0" smtClean="0">
                <a:solidFill>
                  <a:srgbClr val="FEB80A"/>
                </a:solidFill>
                <a:latin typeface="Trebuchet MS"/>
                <a:cs typeface="Trebuchet MS"/>
              </a:rPr>
              <a:t>3-</a:t>
            </a:r>
            <a:r>
              <a:rPr sz="3200" spc="-95" dirty="0" smtClean="0">
                <a:solidFill>
                  <a:srgbClr val="FEB80A"/>
                </a:solidFill>
                <a:latin typeface="Trebuchet MS"/>
                <a:cs typeface="Trebuchet MS"/>
              </a:rPr>
              <a:t>Congenital</a:t>
            </a:r>
            <a:r>
              <a:rPr sz="3200" spc="-320" dirty="0" smtClean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FEB80A"/>
                </a:solidFill>
                <a:latin typeface="Trebuchet MS"/>
                <a:cs typeface="Trebuchet MS"/>
              </a:rPr>
              <a:t>abnormalities</a:t>
            </a:r>
            <a:r>
              <a:rPr sz="3200" spc="-35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FEB80A"/>
                </a:solidFill>
                <a:latin typeface="Trebuchet MS"/>
                <a:cs typeface="Trebuchet MS"/>
              </a:rPr>
              <a:t>of</a:t>
            </a:r>
            <a:r>
              <a:rPr sz="3200" spc="-33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EB80A"/>
                </a:solidFill>
                <a:latin typeface="Trebuchet MS"/>
                <a:cs typeface="Trebuchet MS"/>
              </a:rPr>
              <a:t>the</a:t>
            </a:r>
            <a:r>
              <a:rPr sz="3200" spc="-330" dirty="0">
                <a:solidFill>
                  <a:srgbClr val="FEB80A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EB80A"/>
                </a:solidFill>
                <a:latin typeface="Trebuchet MS"/>
                <a:cs typeface="Trebuchet MS"/>
              </a:rPr>
              <a:t>tube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4992" y="601979"/>
            <a:ext cx="1965959" cy="156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6469"/>
            <a:ext cx="5208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85" dirty="0">
                <a:solidFill>
                  <a:srgbClr val="FF0000"/>
                </a:solidFill>
                <a:latin typeface="Trebuchet MS"/>
                <a:cs typeface="Trebuchet MS"/>
              </a:rPr>
              <a:t>Spontaneous</a:t>
            </a:r>
            <a:r>
              <a:rPr sz="4400" b="1" spc="-81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400" b="1" spc="-220" dirty="0">
                <a:solidFill>
                  <a:srgbClr val="FF0000"/>
                </a:solidFill>
                <a:latin typeface="Trebuchet MS"/>
                <a:cs typeface="Trebuchet MS"/>
              </a:rPr>
              <a:t>Abortion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905000"/>
            <a:ext cx="8153400" cy="487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90"/>
              </a:lnSpc>
              <a:spcBef>
                <a:spcPts val="100"/>
              </a:spcBef>
            </a:pPr>
            <a:r>
              <a:rPr sz="4000" b="1" u="heavy" spc="-100" dirty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Definition</a:t>
            </a:r>
            <a:endParaRPr sz="4000" dirty="0">
              <a:latin typeface="Trebuchet MS"/>
              <a:cs typeface="Trebuchet MS"/>
            </a:endParaRPr>
          </a:p>
          <a:p>
            <a:pPr marL="355600" marR="777875" indent="-342900">
              <a:lnSpc>
                <a:spcPct val="80000"/>
              </a:lnSpc>
              <a:spcBef>
                <a:spcPts val="71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4000" spc="-80" dirty="0">
                <a:solidFill>
                  <a:srgbClr val="FFFFFF"/>
                </a:solidFill>
                <a:latin typeface="Trebuchet MS"/>
                <a:cs typeface="Trebuchet MS"/>
              </a:rPr>
              <a:t>Defined 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4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4000" spc="-100" dirty="0">
                <a:solidFill>
                  <a:srgbClr val="FFFFFF"/>
                </a:solidFill>
                <a:latin typeface="Trebuchet MS"/>
                <a:cs typeface="Trebuchet MS"/>
              </a:rPr>
              <a:t>involuntary 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loss </a:t>
            </a:r>
            <a:r>
              <a:rPr sz="4000" spc="-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40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4000" spc="-95" dirty="0">
                <a:solidFill>
                  <a:srgbClr val="FFFFFF"/>
                </a:solidFill>
                <a:latin typeface="Trebuchet MS"/>
                <a:cs typeface="Trebuchet MS"/>
              </a:rPr>
              <a:t>products</a:t>
            </a:r>
            <a:r>
              <a:rPr sz="4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Trebuchet MS"/>
                <a:cs typeface="Trebuchet MS"/>
              </a:rPr>
              <a:t>conception</a:t>
            </a:r>
            <a:r>
              <a:rPr sz="4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14" dirty="0">
                <a:solidFill>
                  <a:srgbClr val="FFFFFF"/>
                </a:solidFill>
                <a:latin typeface="Trebuchet MS"/>
                <a:cs typeface="Trebuchet MS"/>
              </a:rPr>
              <a:t>prior</a:t>
            </a:r>
            <a:r>
              <a:rPr sz="4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5" dirty="0">
                <a:solidFill>
                  <a:srgbClr val="EA157A"/>
                </a:solidFill>
                <a:latin typeface="Trebuchet MS"/>
                <a:cs typeface="Trebuchet MS"/>
              </a:rPr>
              <a:t>24</a:t>
            </a:r>
            <a:r>
              <a:rPr sz="4000" spc="-3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90" dirty="0">
                <a:solidFill>
                  <a:srgbClr val="EA157A"/>
                </a:solidFill>
                <a:latin typeface="Trebuchet MS"/>
                <a:cs typeface="Trebuchet MS"/>
              </a:rPr>
              <a:t>weeks </a:t>
            </a:r>
            <a:r>
              <a:rPr sz="4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0" dirty="0">
                <a:solidFill>
                  <a:srgbClr val="FFFFFF"/>
                </a:solidFill>
                <a:latin typeface="Trebuchet MS"/>
                <a:cs typeface="Trebuchet MS"/>
              </a:rPr>
              <a:t>gestation.</a:t>
            </a:r>
            <a:endParaRPr sz="4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"/>
            </a:pPr>
            <a:endParaRPr sz="4000" dirty="0">
              <a:latin typeface="Trebuchet MS"/>
              <a:cs typeface="Trebuchet MS"/>
            </a:endParaRPr>
          </a:p>
          <a:p>
            <a:pPr marL="355600" marR="5080" indent="-343535">
              <a:lnSpc>
                <a:spcPct val="80000"/>
              </a:lnSpc>
              <a:buClr>
                <a:srgbClr val="D6ECFF"/>
              </a:buClr>
              <a:buSzPct val="9531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4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4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Trebuchet MS"/>
                <a:cs typeface="Trebuchet MS"/>
              </a:rPr>
              <a:t>thought</a:t>
            </a:r>
            <a:r>
              <a:rPr sz="4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2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4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EA157A"/>
                </a:solidFill>
                <a:latin typeface="Trebuchet MS"/>
                <a:cs typeface="Trebuchet MS"/>
              </a:rPr>
              <a:t>15%</a:t>
            </a:r>
            <a:r>
              <a:rPr sz="4000" spc="-32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9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Trebuchet MS"/>
                <a:cs typeface="Trebuchet MS"/>
              </a:rPr>
              <a:t>conceptions</a:t>
            </a:r>
            <a:r>
              <a:rPr sz="4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result  </a:t>
            </a:r>
            <a:r>
              <a:rPr sz="4000" spc="-12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miscarriage.</a:t>
            </a:r>
            <a:endParaRPr sz="4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4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D6ECFF"/>
              </a:buClr>
              <a:buSzPct val="9516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4000" spc="-90" dirty="0">
                <a:solidFill>
                  <a:srgbClr val="FFFFFF"/>
                </a:solidFill>
                <a:latin typeface="Trebuchet MS"/>
                <a:cs typeface="Trebuchet MS"/>
              </a:rPr>
              <a:t>Majority</a:t>
            </a:r>
            <a:r>
              <a:rPr sz="4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occur</a:t>
            </a:r>
            <a:r>
              <a:rPr sz="4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14" dirty="0">
                <a:solidFill>
                  <a:srgbClr val="FFFFFF"/>
                </a:solidFill>
                <a:latin typeface="Trebuchet MS"/>
                <a:cs typeface="Trebuchet MS"/>
              </a:rPr>
              <a:t>within</a:t>
            </a:r>
            <a:r>
              <a:rPr sz="4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EA157A"/>
                </a:solidFill>
                <a:latin typeface="Trebuchet MS"/>
                <a:cs typeface="Trebuchet MS"/>
              </a:rPr>
              <a:t>first</a:t>
            </a:r>
            <a:r>
              <a:rPr sz="4000" spc="-3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trimester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8232" y="1385660"/>
            <a:ext cx="7741920" cy="471995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700"/>
              </a:spcBef>
            </a:pPr>
            <a:r>
              <a:rPr sz="2800" spc="-125" dirty="0">
                <a:solidFill>
                  <a:srgbClr val="EA157A"/>
                </a:solidFill>
                <a:latin typeface="Trebuchet MS"/>
                <a:cs typeface="Trebuchet MS"/>
              </a:rPr>
              <a:t>Risk</a:t>
            </a:r>
            <a:r>
              <a:rPr sz="2800" spc="-4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EA157A"/>
                </a:solidFill>
                <a:latin typeface="Trebuchet MS"/>
                <a:cs typeface="Trebuchet MS"/>
              </a:rPr>
              <a:t>Factors</a:t>
            </a:r>
            <a:endParaRPr sz="28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830"/>
              </a:spcBef>
              <a:buClr>
                <a:srgbClr val="FEB80A"/>
              </a:buClr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lang="en-US" sz="3200" spc="-80" dirty="0" smtClean="0">
                <a:solidFill>
                  <a:srgbClr val="FFFF00"/>
                </a:solidFill>
                <a:latin typeface="Trebuchet MS"/>
                <a:cs typeface="Trebuchet MS"/>
              </a:rPr>
              <a:t>4-</a:t>
            </a:r>
            <a:r>
              <a:rPr sz="3200" spc="-80" dirty="0" smtClean="0">
                <a:solidFill>
                  <a:srgbClr val="FFFF00"/>
                </a:solidFill>
                <a:latin typeface="Trebuchet MS"/>
                <a:cs typeface="Trebuchet MS"/>
              </a:rPr>
              <a:t>Endometriosis</a:t>
            </a:r>
            <a:endParaRPr sz="3200" dirty="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0000"/>
              </a:lnSpc>
              <a:spcBef>
                <a:spcPts val="765"/>
              </a:spcBef>
              <a:buClr>
                <a:srgbClr val="FEB80A"/>
              </a:buClr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lang="en-US" sz="3200" spc="-90" dirty="0" smtClean="0">
                <a:solidFill>
                  <a:srgbClr val="FFFF00"/>
                </a:solidFill>
                <a:latin typeface="Trebuchet MS"/>
                <a:cs typeface="Trebuchet MS"/>
              </a:rPr>
              <a:t>5-</a:t>
            </a:r>
            <a:r>
              <a:rPr sz="3200" spc="-90" dirty="0" smtClean="0">
                <a:solidFill>
                  <a:srgbClr val="FFFF00"/>
                </a:solidFill>
                <a:latin typeface="Trebuchet MS"/>
                <a:cs typeface="Trebuchet MS"/>
              </a:rPr>
              <a:t>Previous </a:t>
            </a:r>
            <a:r>
              <a:rPr sz="3200" spc="-130" dirty="0">
                <a:solidFill>
                  <a:srgbClr val="FFFF00"/>
                </a:solidFill>
                <a:latin typeface="Trebuchet MS"/>
                <a:cs typeface="Trebuchet MS"/>
              </a:rPr>
              <a:t>infection </a:t>
            </a:r>
            <a:r>
              <a:rPr sz="3200" spc="-105" dirty="0">
                <a:solidFill>
                  <a:srgbClr val="FFFF00"/>
                </a:solidFill>
                <a:latin typeface="Trebuchet MS"/>
                <a:cs typeface="Trebuchet MS"/>
              </a:rPr>
              <a:t>including </a:t>
            </a:r>
            <a:r>
              <a:rPr sz="3200" spc="-135" dirty="0">
                <a:solidFill>
                  <a:srgbClr val="FFFF00"/>
                </a:solidFill>
                <a:latin typeface="Trebuchet MS"/>
                <a:cs typeface="Trebuchet MS"/>
              </a:rPr>
              <a:t>chlamydia,  </a:t>
            </a:r>
            <a:r>
              <a:rPr sz="3200" spc="-70" dirty="0">
                <a:solidFill>
                  <a:srgbClr val="FFFF00"/>
                </a:solidFill>
                <a:latin typeface="Trebuchet MS"/>
                <a:cs typeface="Trebuchet MS"/>
              </a:rPr>
              <a:t>gonorrhoea</a:t>
            </a:r>
            <a:r>
              <a:rPr sz="3200" spc="-3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00"/>
                </a:solidFill>
                <a:latin typeface="Trebuchet MS"/>
                <a:cs typeface="Trebuchet MS"/>
              </a:rPr>
              <a:t>and</a:t>
            </a:r>
            <a:r>
              <a:rPr sz="3200" spc="-3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FFFF00"/>
                </a:solidFill>
                <a:latin typeface="Trebuchet MS"/>
                <a:cs typeface="Trebuchet MS"/>
              </a:rPr>
              <a:t>pelvic</a:t>
            </a:r>
            <a:r>
              <a:rPr sz="3200" spc="-3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FF00"/>
                </a:solidFill>
                <a:latin typeface="Trebuchet MS"/>
                <a:cs typeface="Trebuchet MS"/>
              </a:rPr>
              <a:t>inflammatory</a:t>
            </a:r>
            <a:r>
              <a:rPr sz="3200" spc="-3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FFFF00"/>
                </a:solidFill>
                <a:latin typeface="Trebuchet MS"/>
                <a:cs typeface="Trebuchet MS"/>
              </a:rPr>
              <a:t>disease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EB80A"/>
              </a:buClr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lang="en-US" sz="3200" spc="-30" dirty="0" smtClean="0">
                <a:solidFill>
                  <a:srgbClr val="FFFF00"/>
                </a:solidFill>
                <a:latin typeface="Trebuchet MS"/>
                <a:cs typeface="Trebuchet MS"/>
              </a:rPr>
              <a:t>6-</a:t>
            </a:r>
            <a:r>
              <a:rPr sz="3200" spc="-30" dirty="0" smtClean="0">
                <a:solidFill>
                  <a:srgbClr val="FFFF00"/>
                </a:solidFill>
                <a:latin typeface="Trebuchet MS"/>
                <a:cs typeface="Trebuchet MS"/>
              </a:rPr>
              <a:t>Use</a:t>
            </a:r>
            <a:r>
              <a:rPr sz="3200" spc="-32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3200" spc="-3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FFF00"/>
                </a:solidFill>
                <a:latin typeface="Trebuchet MS"/>
                <a:cs typeface="Trebuchet MS"/>
              </a:rPr>
              <a:t>intrauterine</a:t>
            </a:r>
            <a:r>
              <a:rPr sz="3200" spc="-3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FFF00"/>
                </a:solidFill>
                <a:latin typeface="Trebuchet MS"/>
                <a:cs typeface="Trebuchet MS"/>
              </a:rPr>
              <a:t>contraceptive</a:t>
            </a:r>
            <a:r>
              <a:rPr sz="3200" spc="-3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FF00"/>
                </a:solidFill>
                <a:latin typeface="Trebuchet MS"/>
                <a:cs typeface="Trebuchet MS"/>
              </a:rPr>
              <a:t>devices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Clr>
                <a:srgbClr val="FEB80A"/>
              </a:buClr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lang="en-US" sz="3200" spc="-60" dirty="0" smtClean="0">
                <a:solidFill>
                  <a:srgbClr val="FFFF00"/>
                </a:solidFill>
                <a:latin typeface="Trebuchet MS"/>
                <a:cs typeface="Trebuchet MS"/>
              </a:rPr>
              <a:t>7-</a:t>
            </a:r>
            <a:r>
              <a:rPr sz="3200" spc="-60" dirty="0" smtClean="0">
                <a:solidFill>
                  <a:srgbClr val="FFFF00"/>
                </a:solidFill>
                <a:latin typeface="Trebuchet MS"/>
                <a:cs typeface="Trebuchet MS"/>
              </a:rPr>
              <a:t>Assisted </a:t>
            </a:r>
            <a:r>
              <a:rPr sz="3200" spc="-130" dirty="0">
                <a:solidFill>
                  <a:srgbClr val="FFFF00"/>
                </a:solidFill>
                <a:latin typeface="Trebuchet MS"/>
                <a:cs typeface="Trebuchet MS"/>
              </a:rPr>
              <a:t>reproductive</a:t>
            </a:r>
            <a:r>
              <a:rPr sz="3200" spc="-5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00"/>
                </a:solidFill>
                <a:latin typeface="Trebuchet MS"/>
                <a:cs typeface="Trebuchet MS"/>
              </a:rPr>
              <a:t>technology</a:t>
            </a:r>
            <a:endParaRPr sz="3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EB80A"/>
              </a:buClr>
              <a:buSzPct val="89062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lang="en-US" sz="3200" spc="-80" dirty="0" smtClean="0">
                <a:solidFill>
                  <a:srgbClr val="FFFF00"/>
                </a:solidFill>
                <a:latin typeface="Trebuchet MS"/>
                <a:cs typeface="Trebuchet MS"/>
              </a:rPr>
              <a:t>8-</a:t>
            </a:r>
            <a:r>
              <a:rPr sz="3200" spc="-80" dirty="0" smtClean="0">
                <a:solidFill>
                  <a:srgbClr val="FFFF00"/>
                </a:solidFill>
                <a:latin typeface="Trebuchet MS"/>
                <a:cs typeface="Trebuchet MS"/>
              </a:rPr>
              <a:t>Delayed </a:t>
            </a:r>
            <a:r>
              <a:rPr sz="3200" spc="-114" dirty="0">
                <a:solidFill>
                  <a:srgbClr val="FFFF00"/>
                </a:solidFill>
                <a:latin typeface="Trebuchet MS"/>
                <a:cs typeface="Trebuchet MS"/>
              </a:rPr>
              <a:t>childbearing</a:t>
            </a:r>
            <a:r>
              <a:rPr sz="3200" spc="-7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60" dirty="0">
                <a:solidFill>
                  <a:srgbClr val="FFFF00"/>
                </a:solidFill>
                <a:latin typeface="Trebuchet MS"/>
                <a:cs typeface="Trebuchet MS"/>
              </a:rPr>
              <a:t>(&gt;35 </a:t>
            </a:r>
            <a:r>
              <a:rPr sz="3200" spc="-114" dirty="0">
                <a:solidFill>
                  <a:srgbClr val="FFFF00"/>
                </a:solidFill>
                <a:latin typeface="Trebuchet MS"/>
                <a:cs typeface="Trebuchet MS"/>
              </a:rPr>
              <a:t>years</a:t>
            </a:r>
            <a:r>
              <a:rPr sz="2600" spc="-114" dirty="0">
                <a:solidFill>
                  <a:srgbClr val="FEB80A"/>
                </a:solidFill>
                <a:latin typeface="Trebuchet MS"/>
                <a:cs typeface="Trebuchet MS"/>
              </a:rPr>
              <a:t>)</a:t>
            </a:r>
            <a:endParaRPr sz="26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SzPct val="89285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Prior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tubal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7291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 </a:t>
            </a:r>
            <a:r>
              <a:rPr spc="-190" dirty="0"/>
              <a:t>Pregnancy</a:t>
            </a:r>
            <a:r>
              <a:rPr u="sng" spc="-190" dirty="0"/>
              <a:t>‐</a:t>
            </a:r>
            <a:r>
              <a:rPr u="sng" spc="-980" dirty="0"/>
              <a:t> </a:t>
            </a:r>
            <a:r>
              <a:rPr u="sng" spc="-175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50" y="1752600"/>
            <a:ext cx="8996681" cy="5422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265" marR="5080" indent="-457200">
              <a:lnSpc>
                <a:spcPct val="80000"/>
              </a:lnSpc>
              <a:spcBef>
                <a:spcPts val="675"/>
              </a:spcBef>
              <a:buClr>
                <a:srgbClr val="D6ECFF"/>
              </a:buClr>
              <a:buSzPct val="93750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65" dirty="0">
                <a:solidFill>
                  <a:srgbClr val="FFFF00"/>
                </a:solidFill>
                <a:latin typeface="Trebuchet MS"/>
                <a:cs typeface="Trebuchet MS"/>
              </a:rPr>
              <a:t>In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a </a:t>
            </a:r>
            <a:r>
              <a:rPr sz="2800" spc="-110" dirty="0">
                <a:solidFill>
                  <a:srgbClr val="FFFF00"/>
                </a:solidFill>
                <a:latin typeface="Trebuchet MS"/>
                <a:cs typeface="Trebuchet MS"/>
              </a:rPr>
              <a:t>typical </a:t>
            </a:r>
            <a:r>
              <a:rPr sz="2800" spc="-105" dirty="0">
                <a:solidFill>
                  <a:srgbClr val="FFFF00"/>
                </a:solidFill>
                <a:latin typeface="Trebuchet MS"/>
                <a:cs typeface="Trebuchet MS"/>
              </a:rPr>
              <a:t>ectopic </a:t>
            </a:r>
            <a:r>
              <a:rPr sz="2800" spc="-100" dirty="0">
                <a:solidFill>
                  <a:srgbClr val="FFFF00"/>
                </a:solidFill>
                <a:latin typeface="Trebuchet MS"/>
                <a:cs typeface="Trebuchet MS"/>
              </a:rPr>
              <a:t>pregnancy,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9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6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embryo</a:t>
            </a:r>
            <a:r>
              <a:rPr sz="2800" spc="-6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00"/>
                </a:solidFill>
                <a:latin typeface="Trebuchet MS"/>
                <a:cs typeface="Trebuchet MS"/>
              </a:rPr>
              <a:t>does </a:t>
            </a:r>
            <a:r>
              <a:rPr sz="2800" spc="-65" dirty="0">
                <a:solidFill>
                  <a:srgbClr val="FFFF00"/>
                </a:solidFill>
                <a:latin typeface="Trebuchet MS"/>
                <a:cs typeface="Trebuchet MS"/>
              </a:rPr>
              <a:t>not </a:t>
            </a:r>
            <a:r>
              <a:rPr sz="2800" spc="-105" dirty="0">
                <a:solidFill>
                  <a:srgbClr val="FFFF00"/>
                </a:solidFill>
                <a:latin typeface="Trebuchet MS"/>
                <a:cs typeface="Trebuchet MS"/>
              </a:rPr>
              <a:t>reach 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00"/>
                </a:solidFill>
                <a:latin typeface="Trebuchet MS"/>
                <a:cs typeface="Trebuchet MS"/>
              </a:rPr>
              <a:t>uterus,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00"/>
                </a:solidFill>
                <a:latin typeface="Trebuchet MS"/>
                <a:cs typeface="Trebuchet MS"/>
              </a:rPr>
              <a:t>but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00"/>
                </a:solidFill>
                <a:latin typeface="Trebuchet MS"/>
                <a:cs typeface="Trebuchet MS"/>
              </a:rPr>
              <a:t>instead</a:t>
            </a:r>
            <a:r>
              <a:rPr sz="2800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00"/>
                </a:solidFill>
                <a:latin typeface="Trebuchet MS"/>
                <a:cs typeface="Trebuchet MS"/>
              </a:rPr>
              <a:t>adheres</a:t>
            </a:r>
            <a:r>
              <a:rPr sz="2800" spc="-2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00"/>
                </a:solidFill>
                <a:latin typeface="Trebuchet MS"/>
                <a:cs typeface="Trebuchet MS"/>
              </a:rPr>
              <a:t>to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00"/>
                </a:solidFill>
                <a:latin typeface="Trebuchet MS"/>
                <a:cs typeface="Trebuchet MS"/>
              </a:rPr>
              <a:t>lining</a:t>
            </a:r>
            <a:r>
              <a:rPr sz="2800" spc="-2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00"/>
                </a:solidFill>
                <a:latin typeface="Trebuchet MS"/>
                <a:cs typeface="Trebuchet MS"/>
              </a:rPr>
              <a:t>Fallopian  </a:t>
            </a:r>
            <a:r>
              <a:rPr sz="2800" spc="-125" dirty="0">
                <a:solidFill>
                  <a:srgbClr val="FFFF00"/>
                </a:solidFill>
                <a:latin typeface="Trebuchet MS"/>
                <a:cs typeface="Trebuchet MS"/>
              </a:rPr>
              <a:t>tube.</a:t>
            </a:r>
            <a:r>
              <a:rPr sz="2800" spc="-40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00"/>
                </a:solidFill>
                <a:latin typeface="Trebuchet MS"/>
                <a:cs typeface="Trebuchet MS"/>
              </a:rPr>
              <a:t>implanted</a:t>
            </a:r>
            <a:r>
              <a:rPr sz="2800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FFF00"/>
                </a:solidFill>
                <a:latin typeface="Trebuchet MS"/>
                <a:cs typeface="Trebuchet MS"/>
              </a:rPr>
              <a:t>embryo</a:t>
            </a:r>
            <a:r>
              <a:rPr sz="28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FFF00"/>
                </a:solidFill>
                <a:latin typeface="Trebuchet MS"/>
                <a:cs typeface="Trebuchet MS"/>
              </a:rPr>
              <a:t>burrows</a:t>
            </a:r>
            <a:r>
              <a:rPr sz="28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00"/>
                </a:solidFill>
                <a:latin typeface="Trebuchet MS"/>
                <a:cs typeface="Trebuchet MS"/>
              </a:rPr>
              <a:t>actively</a:t>
            </a:r>
            <a:r>
              <a:rPr sz="28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00"/>
                </a:solidFill>
                <a:latin typeface="Trebuchet MS"/>
                <a:cs typeface="Trebuchet MS"/>
              </a:rPr>
              <a:t>into</a:t>
            </a:r>
            <a:r>
              <a:rPr sz="28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sz="28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00"/>
                </a:solidFill>
                <a:latin typeface="Trebuchet MS"/>
                <a:cs typeface="Trebuchet MS"/>
              </a:rPr>
              <a:t>tubal  </a:t>
            </a:r>
            <a:r>
              <a:rPr sz="2800" spc="-100" dirty="0">
                <a:solidFill>
                  <a:srgbClr val="FFFF00"/>
                </a:solidFill>
                <a:latin typeface="Trebuchet MS"/>
                <a:cs typeface="Trebuchet MS"/>
              </a:rPr>
              <a:t>lining.</a:t>
            </a:r>
            <a:endParaRPr sz="2800" dirty="0">
              <a:latin typeface="Trebuchet MS"/>
              <a:cs typeface="Trebuchet MS"/>
            </a:endParaRPr>
          </a:p>
          <a:p>
            <a:pPr marL="355600" marR="20320" indent="-342900">
              <a:lnSpc>
                <a:spcPts val="2300"/>
              </a:lnSpc>
              <a:spcBef>
                <a:spcPts val="685"/>
              </a:spcBef>
              <a:buClr>
                <a:srgbClr val="D6ECFF"/>
              </a:buClr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800" spc="35" dirty="0">
                <a:solidFill>
                  <a:srgbClr val="00ADDC"/>
                </a:solidFill>
                <a:latin typeface="Trebuchet MS"/>
                <a:cs typeface="Trebuchet MS"/>
              </a:rPr>
              <a:t>Most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ADDC"/>
                </a:solidFill>
                <a:latin typeface="Trebuchet MS"/>
                <a:cs typeface="Trebuchet MS"/>
              </a:rPr>
              <a:t>commonly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ADDC"/>
                </a:solidFill>
                <a:latin typeface="Trebuchet MS"/>
                <a:cs typeface="Trebuchet MS"/>
              </a:rPr>
              <a:t>this</a:t>
            </a:r>
            <a:r>
              <a:rPr sz="2800" spc="-229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ADDC"/>
                </a:solidFill>
                <a:latin typeface="Trebuchet MS"/>
                <a:cs typeface="Trebuchet MS"/>
              </a:rPr>
              <a:t>invades</a:t>
            </a:r>
            <a:r>
              <a:rPr sz="2800" spc="-229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ADDC"/>
                </a:solidFill>
                <a:latin typeface="Trebuchet MS"/>
                <a:cs typeface="Trebuchet MS"/>
              </a:rPr>
              <a:t>vessels</a:t>
            </a:r>
            <a:r>
              <a:rPr sz="2800" spc="-22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ADDC"/>
                </a:solidFill>
                <a:latin typeface="Trebuchet MS"/>
                <a:cs typeface="Trebuchet MS"/>
              </a:rPr>
              <a:t>and</a:t>
            </a:r>
            <a:r>
              <a:rPr sz="2800" spc="-25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00ADDC"/>
                </a:solidFill>
                <a:latin typeface="Trebuchet MS"/>
                <a:cs typeface="Trebuchet MS"/>
              </a:rPr>
              <a:t>will</a:t>
            </a:r>
            <a:r>
              <a:rPr sz="2800" spc="-229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cause</a:t>
            </a:r>
            <a:r>
              <a:rPr sz="2800" spc="-23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ADDC"/>
                </a:solidFill>
                <a:latin typeface="Trebuchet MS"/>
                <a:cs typeface="Trebuchet MS"/>
              </a:rPr>
              <a:t>bleeding.  </a:t>
            </a:r>
            <a:r>
              <a:rPr sz="2800" spc="-60" dirty="0">
                <a:solidFill>
                  <a:srgbClr val="00ADDC"/>
                </a:solidFill>
                <a:latin typeface="Trebuchet MS"/>
                <a:cs typeface="Trebuchet MS"/>
              </a:rPr>
              <a:t>This </a:t>
            </a:r>
            <a:r>
              <a:rPr sz="2800" spc="-100" dirty="0">
                <a:solidFill>
                  <a:srgbClr val="00ADDC"/>
                </a:solidFill>
                <a:latin typeface="Trebuchet MS"/>
                <a:cs typeface="Trebuchet MS"/>
              </a:rPr>
              <a:t>intratubal </a:t>
            </a:r>
            <a:r>
              <a:rPr sz="2800" spc="-75" dirty="0">
                <a:solidFill>
                  <a:srgbClr val="00ADDC"/>
                </a:solidFill>
                <a:latin typeface="Trebuchet MS"/>
                <a:cs typeface="Trebuchet MS"/>
              </a:rPr>
              <a:t>bleeding 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(</a:t>
            </a:r>
            <a:r>
              <a:rPr sz="2800" u="heavy" spc="-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hematosalpinx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) </a:t>
            </a:r>
            <a:r>
              <a:rPr sz="2800" spc="-95" dirty="0">
                <a:solidFill>
                  <a:srgbClr val="00ADDC"/>
                </a:solidFill>
                <a:latin typeface="Trebuchet MS"/>
                <a:cs typeface="Trebuchet MS"/>
              </a:rPr>
              <a:t>expels 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the  </a:t>
            </a:r>
            <a:r>
              <a:rPr sz="2800" spc="-85" dirty="0">
                <a:solidFill>
                  <a:srgbClr val="00ADDC"/>
                </a:solidFill>
                <a:latin typeface="Trebuchet MS"/>
                <a:cs typeface="Trebuchet MS"/>
              </a:rPr>
              <a:t>implantation</a:t>
            </a:r>
            <a:r>
              <a:rPr sz="2800" spc="-24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ADDC"/>
                </a:solidFill>
                <a:latin typeface="Trebuchet MS"/>
                <a:cs typeface="Trebuchet MS"/>
              </a:rPr>
              <a:t>out</a:t>
            </a:r>
            <a:r>
              <a:rPr sz="2800" spc="-25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ADDC"/>
                </a:solidFill>
                <a:latin typeface="Trebuchet MS"/>
                <a:cs typeface="Trebuchet MS"/>
              </a:rPr>
              <a:t>of</a:t>
            </a:r>
            <a:r>
              <a:rPr sz="2800" spc="-25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the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ADDC"/>
                </a:solidFill>
                <a:latin typeface="Trebuchet MS"/>
                <a:cs typeface="Trebuchet MS"/>
              </a:rPr>
              <a:t>tubal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ADDC"/>
                </a:solidFill>
                <a:latin typeface="Trebuchet MS"/>
                <a:cs typeface="Trebuchet MS"/>
              </a:rPr>
              <a:t>end</a:t>
            </a:r>
            <a:r>
              <a:rPr sz="2800" spc="-25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ADDC"/>
                </a:solidFill>
                <a:latin typeface="Trebuchet MS"/>
                <a:cs typeface="Trebuchet MS"/>
              </a:rPr>
              <a:t>as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ADDC"/>
                </a:solidFill>
                <a:latin typeface="Trebuchet MS"/>
                <a:cs typeface="Trebuchet MS"/>
              </a:rPr>
              <a:t>a</a:t>
            </a:r>
            <a:r>
              <a:rPr sz="2800" spc="-250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ADDC"/>
                </a:solidFill>
                <a:latin typeface="Trebuchet MS"/>
                <a:cs typeface="Trebuchet MS"/>
              </a:rPr>
              <a:t>tubal</a:t>
            </a:r>
            <a:r>
              <a:rPr sz="2800" spc="-24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800" spc="-95" dirty="0" smtClean="0">
                <a:solidFill>
                  <a:srgbClr val="00ADDC"/>
                </a:solidFill>
                <a:latin typeface="Trebuchet MS"/>
                <a:cs typeface="Trebuchet MS"/>
              </a:rPr>
              <a:t>abortion</a:t>
            </a:r>
            <a:r>
              <a:rPr lang="en-US" sz="2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8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or sometime end with rupture tube</a:t>
            </a:r>
            <a:endParaRPr sz="2800" dirty="0">
              <a:latin typeface="Trebuchet MS"/>
              <a:cs typeface="Trebuchet MS"/>
            </a:endParaRPr>
          </a:p>
          <a:p>
            <a:pPr marL="355600" marR="555625" indent="-342900">
              <a:lnSpc>
                <a:spcPct val="80000"/>
              </a:lnSpc>
              <a:spcBef>
                <a:spcPts val="725"/>
              </a:spcBef>
              <a:buClr>
                <a:srgbClr val="D6ECFF"/>
              </a:buClr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800" spc="5" dirty="0">
                <a:solidFill>
                  <a:srgbClr val="FFFF00"/>
                </a:solidFill>
                <a:latin typeface="Trebuchet MS"/>
                <a:cs typeface="Trebuchet MS"/>
              </a:rPr>
              <a:t>Some</a:t>
            </a:r>
            <a:r>
              <a:rPr sz="28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FFFF00"/>
                </a:solidFill>
                <a:latin typeface="Trebuchet MS"/>
                <a:cs typeface="Trebuchet MS"/>
              </a:rPr>
              <a:t>women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FFF00"/>
                </a:solidFill>
                <a:latin typeface="Trebuchet MS"/>
                <a:cs typeface="Trebuchet MS"/>
              </a:rPr>
              <a:t>thinking</a:t>
            </a:r>
            <a:r>
              <a:rPr sz="28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00"/>
                </a:solidFill>
                <a:latin typeface="Trebuchet MS"/>
                <a:cs typeface="Trebuchet MS"/>
              </a:rPr>
              <a:t>they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00"/>
                </a:solidFill>
                <a:latin typeface="Trebuchet MS"/>
                <a:cs typeface="Trebuchet MS"/>
              </a:rPr>
              <a:t>are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00"/>
                </a:solidFill>
                <a:latin typeface="Trebuchet MS"/>
                <a:cs typeface="Trebuchet MS"/>
              </a:rPr>
              <a:t>having</a:t>
            </a:r>
            <a:r>
              <a:rPr sz="28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sz="2800" spc="-254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8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miscarriage</a:t>
            </a:r>
            <a:r>
              <a:rPr sz="2800" spc="-25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00"/>
                </a:solidFill>
                <a:latin typeface="Trebuchet MS"/>
                <a:cs typeface="Trebuchet MS"/>
              </a:rPr>
              <a:t>are  </a:t>
            </a:r>
            <a:r>
              <a:rPr sz="2800" spc="-105" dirty="0">
                <a:solidFill>
                  <a:srgbClr val="FFFF00"/>
                </a:solidFill>
                <a:latin typeface="Trebuchet MS"/>
                <a:cs typeface="Trebuchet MS"/>
              </a:rPr>
              <a:t>actually</a:t>
            </a:r>
            <a:r>
              <a:rPr sz="28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00"/>
                </a:solidFill>
                <a:latin typeface="Trebuchet MS"/>
                <a:cs typeface="Trebuchet MS"/>
              </a:rPr>
              <a:t>having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sz="28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00"/>
                </a:solidFill>
                <a:latin typeface="Trebuchet MS"/>
                <a:cs typeface="Trebuchet MS"/>
              </a:rPr>
              <a:t>tubal</a:t>
            </a:r>
            <a:r>
              <a:rPr sz="2800" spc="-2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00"/>
                </a:solidFill>
                <a:latin typeface="Trebuchet MS"/>
                <a:cs typeface="Trebuchet MS"/>
              </a:rPr>
              <a:t>abortion.</a:t>
            </a:r>
            <a:endParaRPr sz="2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Clr>
                <a:srgbClr val="D6ECFF"/>
              </a:buClr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2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8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inflammation</a:t>
            </a:r>
            <a:r>
              <a:rPr sz="2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tube</a:t>
            </a:r>
            <a:r>
              <a:rPr sz="2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pregnancy.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6ECFF"/>
              </a:buClr>
              <a:buFont typeface="Wingdings"/>
              <a:buChar char=""/>
            </a:pPr>
            <a:endParaRPr sz="2800" dirty="0">
              <a:latin typeface="Trebuchet MS"/>
              <a:cs typeface="Trebuchet MS"/>
            </a:endParaRPr>
          </a:p>
          <a:p>
            <a:pPr marL="355600" marR="130175" indent="-342900">
              <a:lnSpc>
                <a:spcPct val="80000"/>
              </a:lnSpc>
              <a:buClr>
                <a:srgbClr val="D6ECFF"/>
              </a:buClr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pain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caused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800" spc="-4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6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prostaglandins</a:t>
            </a:r>
            <a:r>
              <a:rPr sz="2800" spc="-6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released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implantation</a:t>
            </a:r>
            <a:r>
              <a:rPr sz="2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site,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r>
              <a:rPr sz="2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peritoneal</a:t>
            </a:r>
            <a:r>
              <a:rPr sz="2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cavity, 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28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sz="2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irritant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13517"/>
            <a:ext cx="6870065" cy="526810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423545" marR="5080" indent="-342900">
              <a:lnSpc>
                <a:spcPts val="3240"/>
              </a:lnSpc>
              <a:spcBef>
                <a:spcPts val="188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600" u="sng" spc="-145" dirty="0" smtClean="0">
                <a:solidFill>
                  <a:srgbClr val="FFFFFF"/>
                </a:solidFill>
                <a:latin typeface="Trebuchet MS"/>
                <a:cs typeface="Trebuchet MS"/>
              </a:rPr>
              <a:t>Clinical presentation (symptoms and signs)</a:t>
            </a:r>
            <a:endParaRPr lang="en-US" sz="3600" u="sng" spc="-14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423545" marR="5080" indent="-342900">
              <a:lnSpc>
                <a:spcPts val="3240"/>
              </a:lnSpc>
              <a:spcBef>
                <a:spcPts val="188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very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rarely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remains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asymptomatic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beyond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weeks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gestation</a:t>
            </a:r>
            <a:endParaRPr sz="30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2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Typical</a:t>
            </a:r>
            <a:r>
              <a:rPr sz="30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r>
              <a:rPr sz="30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34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110" dirty="0">
                <a:solidFill>
                  <a:srgbClr val="EA157A"/>
                </a:solidFill>
                <a:latin typeface="Trebuchet MS"/>
                <a:cs typeface="Trebuchet MS"/>
              </a:rPr>
              <a:t>Localised/abdominal</a:t>
            </a:r>
            <a:r>
              <a:rPr sz="2600" spc="-29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pain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1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5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Amenorrhoea</a:t>
            </a:r>
            <a:r>
              <a:rPr lang="en-US" sz="2600" spc="-65" dirty="0" smtClean="0">
                <a:solidFill>
                  <a:srgbClr val="EA157A"/>
                </a:solidFill>
                <a:latin typeface="Trebuchet MS"/>
                <a:cs typeface="Trebuchet MS"/>
              </a:rPr>
              <a:t>(usually short period)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1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5" dirty="0">
                <a:solidFill>
                  <a:srgbClr val="EA157A"/>
                </a:solidFill>
                <a:latin typeface="Trebuchet MS"/>
                <a:cs typeface="Trebuchet MS"/>
              </a:rPr>
              <a:t>Vaginal</a:t>
            </a:r>
            <a:r>
              <a:rPr sz="2600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EA157A"/>
                </a:solidFill>
                <a:latin typeface="Trebuchet MS"/>
                <a:cs typeface="Trebuchet MS"/>
              </a:rPr>
              <a:t>bleeding</a:t>
            </a:r>
            <a:r>
              <a:rPr sz="2600" spc="-2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or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65" dirty="0" smtClean="0">
                <a:solidFill>
                  <a:srgbClr val="EA157A"/>
                </a:solidFill>
                <a:latin typeface="Trebuchet MS"/>
                <a:cs typeface="Trebuchet MS"/>
              </a:rPr>
              <a:t>spotting</a:t>
            </a:r>
            <a:r>
              <a:rPr lang="en-US" sz="2600" spc="-65" dirty="0" smtClean="0">
                <a:solidFill>
                  <a:srgbClr val="EA157A"/>
                </a:solidFill>
                <a:latin typeface="Trebuchet MS"/>
                <a:cs typeface="Trebuchet MS"/>
              </a:rPr>
              <a:t>(mild)</a:t>
            </a:r>
            <a:endParaRPr sz="26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31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Atypical</a:t>
            </a:r>
            <a:r>
              <a:rPr sz="30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r>
              <a:rPr sz="30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4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0" dirty="0">
                <a:solidFill>
                  <a:srgbClr val="EA157A"/>
                </a:solidFill>
                <a:latin typeface="Trebuchet MS"/>
                <a:cs typeface="Trebuchet MS"/>
              </a:rPr>
              <a:t>Shoulder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pain</a:t>
            </a:r>
            <a:r>
              <a:rPr lang="en-US" sz="2600" spc="-95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,</a:t>
            </a:r>
            <a:r>
              <a:rPr sz="2600" spc="-60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Abdominal</a:t>
            </a:r>
            <a:r>
              <a:rPr sz="2600" spc="-265" dirty="0" smtClean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 smtClean="0">
                <a:solidFill>
                  <a:srgbClr val="EA157A"/>
                </a:solidFill>
                <a:latin typeface="Trebuchet MS"/>
                <a:cs typeface="Trebuchet MS"/>
              </a:rPr>
              <a:t>distension</a:t>
            </a:r>
            <a:r>
              <a:rPr lang="en-US" sz="2600" spc="-80" dirty="0" smtClean="0">
                <a:solidFill>
                  <a:srgbClr val="EA157A"/>
                </a:solidFill>
                <a:latin typeface="Trebuchet MS"/>
                <a:cs typeface="Trebuchet MS"/>
              </a:rPr>
              <a:t>,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31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Nausea,</a:t>
            </a:r>
            <a:r>
              <a:rPr sz="2600" spc="-24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65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vomiting</a:t>
            </a:r>
            <a:r>
              <a:rPr lang="en-US" sz="2600" dirty="0" err="1">
                <a:latin typeface="Trebuchet MS"/>
                <a:cs typeface="Trebuchet MS"/>
              </a:rPr>
              <a:t>,</a:t>
            </a:r>
            <a:r>
              <a:rPr sz="2600" spc="-80" dirty="0" err="1" smtClean="0">
                <a:solidFill>
                  <a:srgbClr val="EA157A"/>
                </a:solidFill>
                <a:latin typeface="Trebuchet MS"/>
                <a:cs typeface="Trebuchet MS"/>
              </a:rPr>
              <a:t>Dizziness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,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fainting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 </a:t>
            </a:r>
            <a:r>
              <a:rPr spc="-195" dirty="0"/>
              <a:t>Pregnancy  </a:t>
            </a:r>
            <a:r>
              <a:rPr spc="-270" dirty="0"/>
              <a:t>Clinical</a:t>
            </a:r>
            <a:r>
              <a:rPr spc="-630" dirty="0"/>
              <a:t> </a:t>
            </a:r>
            <a:r>
              <a:rPr spc="-229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590800"/>
            <a:ext cx="8303259" cy="440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Symptoms</a:t>
            </a:r>
            <a:r>
              <a:rPr sz="24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an</a:t>
            </a:r>
            <a:r>
              <a:rPr sz="2400" u="heavy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ectopic</a:t>
            </a:r>
            <a:r>
              <a:rPr sz="2400" u="heavy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pregnancy</a:t>
            </a:r>
            <a:r>
              <a:rPr sz="2400" u="heavy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are</a:t>
            </a:r>
            <a:r>
              <a:rPr sz="2400" u="heavy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often</a:t>
            </a:r>
            <a:r>
              <a:rPr sz="2400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confused</a:t>
            </a:r>
            <a:endParaRPr sz="2400" dirty="0">
              <a:latin typeface="Trebuchet MS"/>
              <a:cs typeface="Trebuchet MS"/>
            </a:endParaRPr>
          </a:p>
          <a:p>
            <a:pPr marL="354965">
              <a:lnSpc>
                <a:spcPts val="2590"/>
              </a:lnSpc>
            </a:pP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with</a:t>
            </a:r>
            <a:r>
              <a:rPr sz="2400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those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u="heavy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u="heavy" spc="-8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miscarriage</a:t>
            </a:r>
            <a:r>
              <a:rPr sz="2400" u="heavy" spc="-22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or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pelvic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8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inflammatory</a:t>
            </a:r>
            <a:r>
              <a:rPr sz="2400" u="heavy" spc="-24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disease.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 dirty="0">
              <a:latin typeface="Trebuchet MS"/>
              <a:cs typeface="Trebuchet MS"/>
            </a:endParaRPr>
          </a:p>
          <a:p>
            <a:pPr marL="355600" marR="611505" indent="-342900">
              <a:lnSpc>
                <a:spcPts val="2300"/>
              </a:lnSpc>
              <a:buClr>
                <a:srgbClr val="D6EC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abdominal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00"/>
                </a:solidFill>
                <a:latin typeface="Trebuchet MS"/>
                <a:cs typeface="Trebuchet MS"/>
              </a:rPr>
              <a:t>pelvic  </a:t>
            </a:r>
            <a:r>
              <a:rPr sz="2400" spc="-85" dirty="0">
                <a:solidFill>
                  <a:srgbClr val="FFFF00"/>
                </a:solidFill>
                <a:latin typeface="Trebuchet MS"/>
                <a:cs typeface="Trebuchet MS"/>
              </a:rPr>
              <a:t>pain</a:t>
            </a:r>
            <a:r>
              <a:rPr sz="24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254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400" u="heavy" spc="-7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vaginal</a:t>
            </a:r>
            <a:r>
              <a:rPr sz="2400" u="heavy" spc="-24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5" dirty="0" smtClean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bleeding</a:t>
            </a:r>
            <a:r>
              <a:rPr lang="en-US" sz="2400" u="heavy" spc="-95" dirty="0" smtClean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( mild)</a:t>
            </a:r>
            <a:r>
              <a:rPr sz="2400" spc="-95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SzPct val="127083"/>
              <a:tabLst>
                <a:tab pos="436245" algn="l"/>
                <a:tab pos="436880" algn="l"/>
              </a:tabLst>
            </a:pPr>
            <a:r>
              <a:rPr sz="2400" spc="105" dirty="0" smtClean="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sz="2400" spc="-245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00"/>
                </a:solidFill>
                <a:latin typeface="Trebuchet MS"/>
                <a:cs typeface="Trebuchet MS"/>
              </a:rPr>
              <a:t>ruptured</a:t>
            </a:r>
            <a:r>
              <a:rPr sz="24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00"/>
                </a:solidFill>
                <a:latin typeface="Trebuchet MS"/>
                <a:cs typeface="Trebuchet MS"/>
              </a:rPr>
              <a:t>ectopic</a:t>
            </a:r>
            <a:r>
              <a:rPr sz="24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00"/>
                </a:solidFill>
                <a:latin typeface="Trebuchet MS"/>
                <a:cs typeface="Trebuchet MS"/>
              </a:rPr>
              <a:t>pregnancy</a:t>
            </a:r>
            <a:r>
              <a:rPr sz="24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true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emergency</a:t>
            </a:r>
            <a:r>
              <a:rPr sz="2400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US" sz="2400" spc="-1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SzPct val="127083"/>
              <a:tabLst>
                <a:tab pos="436245" algn="l"/>
                <a:tab pos="436880" algn="l"/>
              </a:tabLst>
            </a:pPr>
            <a:endParaRPr sz="2400" dirty="0">
              <a:latin typeface="Trebuchet MS"/>
              <a:cs typeface="Trebuchet MS"/>
            </a:endParaRPr>
          </a:p>
          <a:p>
            <a:pPr marL="355600" marR="240029" indent="-262255">
              <a:lnSpc>
                <a:spcPts val="2500"/>
              </a:lnSpc>
            </a:pPr>
            <a:r>
              <a:rPr sz="2400" u="heavy" spc="-2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Common</a:t>
            </a:r>
            <a:r>
              <a:rPr sz="2400" u="heavy" spc="-26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symptoms</a:t>
            </a:r>
            <a:r>
              <a:rPr sz="2400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ruptured</a:t>
            </a:r>
            <a:r>
              <a:rPr sz="2400" u="heavy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ectopic</a:t>
            </a:r>
            <a:r>
              <a:rPr sz="2400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pregnancy</a:t>
            </a:r>
            <a:r>
              <a:rPr lang="en-US" sz="2400" u="heavy" spc="-7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(acute )</a:t>
            </a:r>
            <a:r>
              <a:rPr sz="2400" u="heavy" spc="-254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include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the</a:t>
            </a:r>
            <a:r>
              <a:rPr sz="2400" u="heavy" spc="-2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following: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D6ECFF"/>
              </a:buClr>
              <a:buSzPct val="93750"/>
              <a:buFont typeface="Wingdings"/>
              <a:buChar char=""/>
              <a:tabLst>
                <a:tab pos="415290" algn="l"/>
                <a:tab pos="415925" algn="l"/>
              </a:tabLst>
            </a:pPr>
            <a:r>
              <a:rPr dirty="0"/>
              <a:t>	</a:t>
            </a:r>
            <a:r>
              <a:rPr sz="2400" u="heavy" spc="-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dizziness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,</a:t>
            </a:r>
            <a:r>
              <a:rPr sz="2400" spc="-23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400" u="heavy" spc="-105" dirty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pale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0" dirty="0">
                <a:solidFill>
                  <a:srgbClr val="FFFFFF"/>
                </a:solidFill>
                <a:uFill>
                  <a:solidFill>
                    <a:srgbClr val="00B0F0"/>
                  </a:solidFill>
                </a:uFill>
                <a:latin typeface="Trebuchet MS"/>
                <a:cs typeface="Trebuchet MS"/>
              </a:rPr>
              <a:t>complexion,</a:t>
            </a:r>
            <a:r>
              <a:rPr sz="2400" spc="-22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u="heavy" spc="-110" dirty="0">
                <a:solidFill>
                  <a:srgbClr val="EA157A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sweaty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,</a:t>
            </a:r>
            <a:r>
              <a:rPr sz="2400" u="heavy" spc="-229" dirty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 </a:t>
            </a:r>
            <a:r>
              <a:rPr lang="en-US" sz="2400" u="heavy" spc="-85" dirty="0" smtClean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fast heart rate</a:t>
            </a:r>
            <a:r>
              <a:rPr sz="2400" u="heavy" spc="-229" dirty="0" smtClean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(over</a:t>
            </a:r>
            <a:r>
              <a:rPr sz="2400" u="heavy" spc="-240" dirty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85" dirty="0">
                <a:solidFill>
                  <a:srgbClr val="FFFFFF"/>
                </a:solidFill>
                <a:uFill>
                  <a:solidFill>
                    <a:srgbClr val="EA157A"/>
                  </a:solidFill>
                </a:uFill>
                <a:latin typeface="Trebuchet MS"/>
                <a:cs typeface="Trebuchet MS"/>
              </a:rPr>
              <a:t>100 </a:t>
            </a:r>
            <a:r>
              <a:rPr sz="24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beats 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per</a:t>
            </a:r>
            <a:r>
              <a:rPr sz="2400" u="heavy" spc="-40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minute)</a:t>
            </a:r>
            <a:endParaRPr sz="2400" dirty="0">
              <a:latin typeface="Trebuchet MS"/>
              <a:cs typeface="Trebuchet MS"/>
            </a:endParaRPr>
          </a:p>
          <a:p>
            <a:pPr marL="355600" marR="20955">
              <a:lnSpc>
                <a:spcPts val="2300"/>
              </a:lnSpc>
              <a:spcBef>
                <a:spcPts val="10"/>
              </a:spcBef>
            </a:pP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Abdominal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pelvic</a:t>
            </a:r>
            <a:r>
              <a:rPr sz="2400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pain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so</a:t>
            </a:r>
            <a:r>
              <a:rPr sz="2400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severe</a:t>
            </a:r>
            <a:r>
              <a:rPr sz="2400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that</a:t>
            </a:r>
            <a:r>
              <a:rPr sz="2400" u="heavy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you</a:t>
            </a:r>
            <a:r>
              <a:rPr sz="2400" u="heavy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can't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even</a:t>
            </a:r>
            <a:r>
              <a:rPr sz="2400" u="heavy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stand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up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339" y="969517"/>
            <a:ext cx="4716780" cy="615553"/>
          </a:xfrm>
        </p:spPr>
        <p:txBody>
          <a:bodyPr/>
          <a:lstStyle/>
          <a:p>
            <a:r>
              <a:rPr lang="en-US" dirty="0" smtClean="0"/>
              <a:t>Ectopic pregnancy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8919" y="2181860"/>
            <a:ext cx="7538720" cy="6401753"/>
          </a:xfrm>
        </p:spPr>
        <p:txBody>
          <a:bodyPr/>
          <a:lstStyle/>
          <a:p>
            <a:r>
              <a:rPr lang="en-US" dirty="0" smtClean="0"/>
              <a:t>On examination of rupture ectopic (clinical signs):-</a:t>
            </a:r>
          </a:p>
          <a:p>
            <a:r>
              <a:rPr lang="en-US" dirty="0" smtClean="0"/>
              <a:t>General exam. Level of consciousness ,</a:t>
            </a:r>
            <a:r>
              <a:rPr lang="en-US" dirty="0" err="1" smtClean="0"/>
              <a:t>drwoziness,pallor,tachycardia</a:t>
            </a:r>
            <a:r>
              <a:rPr lang="en-US" dirty="0" smtClean="0"/>
              <a:t> and hypotension </a:t>
            </a:r>
          </a:p>
          <a:p>
            <a:r>
              <a:rPr lang="en-US" dirty="0" smtClean="0"/>
              <a:t>Abdominal exam. Acute abdomen (lower </a:t>
            </a:r>
            <a:r>
              <a:rPr lang="en-US" dirty="0" err="1" smtClean="0"/>
              <a:t>abd</a:t>
            </a:r>
            <a:r>
              <a:rPr lang="en-US" dirty="0" smtClean="0"/>
              <a:t>. Tenderness ,rebound tenderness +</a:t>
            </a:r>
            <a:r>
              <a:rPr lang="en-US" dirty="0" err="1" smtClean="0"/>
              <a:t>ve</a:t>
            </a:r>
            <a:r>
              <a:rPr lang="en-US" dirty="0" smtClean="0"/>
              <a:t> 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99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1956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4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067560"/>
            <a:ext cx="9144000" cy="472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4" marR="52705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lang="en-US" sz="3600" u="sng" spc="35" dirty="0" smtClean="0">
                <a:solidFill>
                  <a:srgbClr val="FF0000"/>
                </a:solidFill>
                <a:latin typeface="Trebuchet MS"/>
                <a:cs typeface="Trebuchet MS"/>
              </a:rPr>
              <a:t>Investigation:-</a:t>
            </a:r>
          </a:p>
          <a:p>
            <a:pPr marL="502284" marR="52705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800" spc="35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spc="-3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considered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any 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woman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abdominal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pain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or vaginal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bleeding  </a:t>
            </a:r>
            <a:endParaRPr lang="en-US" sz="2800" spc="-9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02284" marR="52705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lang="en-US" sz="28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2800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2800" spc="-3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positive</a:t>
            </a:r>
            <a:r>
              <a:rPr sz="2800" spc="-30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7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pregnancy</a:t>
            </a:r>
            <a:r>
              <a:rPr sz="2800" u="heavy" spc="-30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14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test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502920" marR="5080" indent="-3429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lang="en-US" sz="2800" spc="35" dirty="0" smtClean="0">
                <a:solidFill>
                  <a:srgbClr val="FFFFFF"/>
                </a:solidFill>
                <a:latin typeface="Trebuchet MS"/>
                <a:cs typeface="Trebuchet MS"/>
              </a:rPr>
              <a:t>2--</a:t>
            </a:r>
            <a:r>
              <a:rPr sz="2800" spc="35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spc="-295" dirty="0" smtClean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8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ultrasound</a:t>
            </a:r>
            <a:r>
              <a:rPr sz="2800" spc="-29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showing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8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gestational</a:t>
            </a:r>
            <a:r>
              <a:rPr sz="2800" u="heavy" spc="-2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sac</a:t>
            </a:r>
            <a:r>
              <a:rPr sz="2800" spc="-28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fetal 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heart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in the</a:t>
            </a:r>
            <a:r>
              <a:rPr sz="2800" spc="-10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u="heavy" spc="-11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fallopian tube</a:t>
            </a:r>
            <a:r>
              <a:rPr sz="2800" spc="-11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clear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evidence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 (</a:t>
            </a:r>
            <a:r>
              <a:rPr lang="en-US" sz="2800" spc="-1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adenxial</a:t>
            </a: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 mass)</a:t>
            </a:r>
            <a:r>
              <a:rPr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502284" marR="42799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lang="en-US" sz="2800" spc="35" dirty="0" smtClean="0">
                <a:solidFill>
                  <a:srgbClr val="FFFFFF"/>
                </a:solidFill>
                <a:latin typeface="Trebuchet MS"/>
                <a:cs typeface="Trebuchet MS"/>
              </a:rPr>
              <a:t>3--</a:t>
            </a:r>
            <a:r>
              <a:rPr sz="2800" spc="35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spc="-29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abnormal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rise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βhCG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also 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indicate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800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lang="en-US" sz="2800" spc="-6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800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quantitative</a:t>
            </a:r>
          </a:p>
          <a:p>
            <a:pPr marL="502284" marR="42799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measurement</a:t>
            </a:r>
            <a:r>
              <a:rPr lang="en-US"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69586"/>
            <a:ext cx="7344409" cy="574157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800" spc="-130" dirty="0">
                <a:solidFill>
                  <a:srgbClr val="C1EEFF"/>
                </a:solidFill>
                <a:latin typeface="Trebuchet MS"/>
                <a:cs typeface="Trebuchet MS"/>
              </a:rPr>
              <a:t>Diagnosis</a:t>
            </a:r>
            <a:endParaRPr sz="2800" dirty="0">
              <a:latin typeface="Trebuchet MS"/>
              <a:cs typeface="Trebuchet MS"/>
            </a:endParaRPr>
          </a:p>
          <a:p>
            <a:pPr marL="423545" marR="435609" indent="-342900">
              <a:lnSpc>
                <a:spcPct val="80000"/>
              </a:lnSpc>
              <a:spcBef>
                <a:spcPts val="1900"/>
              </a:spcBef>
              <a:buClr>
                <a:srgbClr val="D6ECFF"/>
              </a:buClr>
              <a:buSzPct val="93939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300" spc="-1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3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Trebuchet MS"/>
                <a:cs typeface="Trebuchet MS"/>
              </a:rPr>
              <a:t>woman</a:t>
            </a:r>
            <a:r>
              <a:rPr sz="3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7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33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Trebuchet MS"/>
                <a:cs typeface="Trebuchet MS"/>
              </a:rPr>
              <a:t>give</a:t>
            </a:r>
            <a:r>
              <a:rPr sz="33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20" dirty="0">
                <a:solidFill>
                  <a:srgbClr val="7ED13B"/>
                </a:solidFill>
                <a:latin typeface="Trebuchet MS"/>
                <a:cs typeface="Trebuchet MS"/>
              </a:rPr>
              <a:t>a</a:t>
            </a:r>
            <a:r>
              <a:rPr sz="3300" spc="-34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95" dirty="0">
                <a:solidFill>
                  <a:srgbClr val="7ED13B"/>
                </a:solidFill>
                <a:latin typeface="Trebuchet MS"/>
                <a:cs typeface="Trebuchet MS"/>
              </a:rPr>
              <a:t>history</a:t>
            </a:r>
            <a:r>
              <a:rPr sz="3300" spc="-32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95" dirty="0">
                <a:solidFill>
                  <a:srgbClr val="7ED13B"/>
                </a:solidFill>
                <a:latin typeface="Trebuchet MS"/>
                <a:cs typeface="Trebuchet MS"/>
              </a:rPr>
              <a:t>of</a:t>
            </a:r>
            <a:r>
              <a:rPr sz="3300" spc="-33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45" dirty="0">
                <a:solidFill>
                  <a:srgbClr val="7ED13B"/>
                </a:solidFill>
                <a:latin typeface="Trebuchet MS"/>
                <a:cs typeface="Trebuchet MS"/>
              </a:rPr>
              <a:t>early  </a:t>
            </a:r>
            <a:r>
              <a:rPr sz="3300" spc="-90" dirty="0">
                <a:solidFill>
                  <a:srgbClr val="7ED13B"/>
                </a:solidFill>
                <a:latin typeface="Trebuchet MS"/>
                <a:cs typeface="Trebuchet MS"/>
              </a:rPr>
              <a:t>pregnancy</a:t>
            </a:r>
            <a:r>
              <a:rPr sz="3300" spc="-35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35" dirty="0" smtClean="0">
                <a:solidFill>
                  <a:srgbClr val="7ED13B"/>
                </a:solidFill>
                <a:latin typeface="Trebuchet MS"/>
                <a:cs typeface="Trebuchet MS"/>
              </a:rPr>
              <a:t>signs</a:t>
            </a:r>
            <a:r>
              <a:rPr lang="en-US" sz="3300" spc="-35" dirty="0" smtClean="0">
                <a:solidFill>
                  <a:srgbClr val="7ED13B"/>
                </a:solidFill>
                <a:latin typeface="Trebuchet MS"/>
                <a:cs typeface="Trebuchet MS"/>
              </a:rPr>
              <a:t> and symptoms</a:t>
            </a:r>
            <a:endParaRPr sz="3300" dirty="0">
              <a:latin typeface="Trebuchet MS"/>
              <a:cs typeface="Trebuchet MS"/>
            </a:endParaRPr>
          </a:p>
          <a:p>
            <a:pPr marL="424180" marR="401955" indent="-342900">
              <a:lnSpc>
                <a:spcPct val="80000"/>
              </a:lnSpc>
              <a:spcBef>
                <a:spcPts val="705"/>
              </a:spcBef>
              <a:buClr>
                <a:srgbClr val="D6ECFF"/>
              </a:buClr>
              <a:buSzPct val="93939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300" spc="-1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uterus</a:t>
            </a:r>
            <a:r>
              <a:rPr sz="33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7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33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1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3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enlarged</a:t>
            </a:r>
            <a:r>
              <a:rPr sz="3300" spc="-3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90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3300" spc="-35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75" dirty="0">
                <a:solidFill>
                  <a:srgbClr val="7ED13B"/>
                </a:solidFill>
                <a:latin typeface="Trebuchet MS"/>
                <a:cs typeface="Trebuchet MS"/>
              </a:rPr>
              <a:t>feel  </a:t>
            </a:r>
            <a:r>
              <a:rPr sz="3300" spc="-95" dirty="0">
                <a:solidFill>
                  <a:srgbClr val="7ED13B"/>
                </a:solidFill>
                <a:latin typeface="Trebuchet MS"/>
                <a:cs typeface="Trebuchet MS"/>
              </a:rPr>
              <a:t>soft</a:t>
            </a:r>
            <a:endParaRPr sz="3300" dirty="0">
              <a:latin typeface="Trebuchet MS"/>
              <a:cs typeface="Trebuchet MS"/>
            </a:endParaRPr>
          </a:p>
          <a:p>
            <a:pPr marL="423545" marR="311785" indent="-342900">
              <a:lnSpc>
                <a:spcPts val="3170"/>
              </a:lnSpc>
              <a:spcBef>
                <a:spcPts val="665"/>
              </a:spcBef>
              <a:buClr>
                <a:srgbClr val="D6ECFF"/>
              </a:buClr>
              <a:buSzPct val="93939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300" spc="-70" dirty="0">
                <a:solidFill>
                  <a:srgbClr val="7ED13B"/>
                </a:solidFill>
                <a:latin typeface="Trebuchet MS"/>
                <a:cs typeface="Trebuchet MS"/>
              </a:rPr>
              <a:t>Abdominal</a:t>
            </a:r>
            <a:r>
              <a:rPr sz="3300" spc="-35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pain</a:t>
            </a:r>
            <a:r>
              <a:rPr sz="3300" spc="-35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60" dirty="0">
                <a:solidFill>
                  <a:srgbClr val="7ED13B"/>
                </a:solidFill>
                <a:latin typeface="Trebuchet MS"/>
                <a:cs typeface="Trebuchet MS"/>
              </a:rPr>
              <a:t>may</a:t>
            </a:r>
            <a:r>
              <a:rPr sz="3300" spc="-33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45" dirty="0">
                <a:solidFill>
                  <a:srgbClr val="7ED13B"/>
                </a:solidFill>
                <a:latin typeface="Trebuchet MS"/>
                <a:cs typeface="Trebuchet MS"/>
              </a:rPr>
              <a:t>occur</a:t>
            </a:r>
            <a:r>
              <a:rPr sz="3300" spc="-32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3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25" dirty="0">
                <a:solidFill>
                  <a:srgbClr val="FFFFFF"/>
                </a:solidFill>
                <a:latin typeface="Trebuchet MS"/>
                <a:cs typeface="Trebuchet MS"/>
              </a:rPr>
              <a:t>tube  </a:t>
            </a:r>
            <a:r>
              <a:rPr sz="3300" spc="-90" dirty="0">
                <a:solidFill>
                  <a:srgbClr val="FFFFFF"/>
                </a:solidFill>
                <a:latin typeface="Trebuchet MS"/>
                <a:cs typeface="Trebuchet MS"/>
              </a:rPr>
              <a:t>distends</a:t>
            </a:r>
            <a:r>
              <a:rPr sz="33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3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45" dirty="0">
                <a:solidFill>
                  <a:srgbClr val="7ED13B"/>
                </a:solidFill>
                <a:latin typeface="Trebuchet MS"/>
                <a:cs typeface="Trebuchet MS"/>
              </a:rPr>
              <a:t>uterine</a:t>
            </a:r>
            <a:r>
              <a:rPr sz="3300" spc="-35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0" dirty="0">
                <a:solidFill>
                  <a:srgbClr val="7ED13B"/>
                </a:solidFill>
                <a:latin typeface="Trebuchet MS"/>
                <a:cs typeface="Trebuchet MS"/>
              </a:rPr>
              <a:t>bleeding</a:t>
            </a:r>
            <a:r>
              <a:rPr sz="3300" spc="-3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60" dirty="0">
                <a:solidFill>
                  <a:srgbClr val="7ED13B"/>
                </a:solidFill>
                <a:latin typeface="Trebuchet MS"/>
                <a:cs typeface="Trebuchet MS"/>
              </a:rPr>
              <a:t>may</a:t>
            </a:r>
            <a:r>
              <a:rPr sz="3300" spc="-33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be  </a:t>
            </a:r>
            <a:r>
              <a:rPr sz="3300" spc="-120" dirty="0">
                <a:solidFill>
                  <a:srgbClr val="7ED13B"/>
                </a:solidFill>
                <a:latin typeface="Trebuchet MS"/>
                <a:cs typeface="Trebuchet MS"/>
              </a:rPr>
              <a:t>present</a:t>
            </a:r>
            <a:endParaRPr sz="3300" dirty="0">
              <a:latin typeface="Trebuchet MS"/>
              <a:cs typeface="Trebuchet MS"/>
            </a:endParaRPr>
          </a:p>
          <a:p>
            <a:pPr marL="489584" indent="-408940">
              <a:lnSpc>
                <a:spcPts val="3845"/>
              </a:lnSpc>
              <a:buClr>
                <a:srgbClr val="D6ECFF"/>
              </a:buClr>
              <a:buSzPct val="93939"/>
              <a:buFont typeface="Wingdings"/>
              <a:buChar char=""/>
              <a:tabLst>
                <a:tab pos="489584" algn="l"/>
                <a:tab pos="490220" algn="l"/>
              </a:tabLst>
            </a:pPr>
            <a:r>
              <a:rPr sz="3300" spc="-40" dirty="0">
                <a:solidFill>
                  <a:srgbClr val="7ED13B"/>
                </a:solidFill>
                <a:latin typeface="Trebuchet MS"/>
                <a:cs typeface="Trebuchet MS"/>
              </a:rPr>
              <a:t>Abdomen</a:t>
            </a:r>
            <a:r>
              <a:rPr sz="3300" spc="-34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60" dirty="0">
                <a:solidFill>
                  <a:srgbClr val="7ED13B"/>
                </a:solidFill>
                <a:latin typeface="Trebuchet MS"/>
                <a:cs typeface="Trebuchet MS"/>
              </a:rPr>
              <a:t>may</a:t>
            </a:r>
            <a:r>
              <a:rPr sz="3300" spc="-33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be</a:t>
            </a:r>
            <a:r>
              <a:rPr sz="3300" spc="-35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35" dirty="0">
                <a:solidFill>
                  <a:srgbClr val="7ED13B"/>
                </a:solidFill>
                <a:latin typeface="Trebuchet MS"/>
                <a:cs typeface="Trebuchet MS"/>
              </a:rPr>
              <a:t>tender</a:t>
            </a:r>
            <a:r>
              <a:rPr sz="3300" spc="-3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3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05" dirty="0">
                <a:solidFill>
                  <a:srgbClr val="7ED13B"/>
                </a:solidFill>
                <a:latin typeface="Trebuchet MS"/>
                <a:cs typeface="Trebuchet MS"/>
              </a:rPr>
              <a:t>distended</a:t>
            </a:r>
            <a:endParaRPr sz="3300" dirty="0">
              <a:latin typeface="Trebuchet MS"/>
              <a:cs typeface="Trebuchet MS"/>
            </a:endParaRPr>
          </a:p>
          <a:p>
            <a:pPr marL="424180" indent="-342900">
              <a:lnSpc>
                <a:spcPts val="3865"/>
              </a:lnSpc>
              <a:buClr>
                <a:srgbClr val="D6ECFF"/>
              </a:buClr>
              <a:buSzPct val="93939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300" spc="-70" dirty="0">
                <a:solidFill>
                  <a:srgbClr val="7ED13B"/>
                </a:solidFill>
                <a:latin typeface="Trebuchet MS"/>
                <a:cs typeface="Trebuchet MS"/>
              </a:rPr>
              <a:t>Shoulder</a:t>
            </a:r>
            <a:r>
              <a:rPr sz="33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45" dirty="0">
                <a:solidFill>
                  <a:srgbClr val="7ED13B"/>
                </a:solidFill>
                <a:latin typeface="Trebuchet MS"/>
                <a:cs typeface="Trebuchet MS"/>
              </a:rPr>
              <a:t>tip</a:t>
            </a:r>
            <a:r>
              <a:rPr sz="3300" spc="-34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7ED13B"/>
                </a:solidFill>
                <a:latin typeface="Trebuchet MS"/>
                <a:cs typeface="Trebuchet MS"/>
              </a:rPr>
              <a:t>pain</a:t>
            </a:r>
            <a:r>
              <a:rPr sz="3300" spc="-3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33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3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65" dirty="0">
                <a:solidFill>
                  <a:srgbClr val="FFFFFF"/>
                </a:solidFill>
                <a:latin typeface="Trebuchet MS"/>
                <a:cs typeface="Trebuchet MS"/>
              </a:rPr>
              <a:t>referred</a:t>
            </a:r>
            <a:r>
              <a:rPr sz="33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FFFFFF"/>
                </a:solidFill>
                <a:latin typeface="Trebuchet MS"/>
                <a:cs typeface="Trebuchet MS"/>
              </a:rPr>
              <a:t>pain</a:t>
            </a:r>
            <a:endParaRPr sz="3300" dirty="0">
              <a:latin typeface="Trebuchet MS"/>
              <a:cs typeface="Trebuchet MS"/>
            </a:endParaRPr>
          </a:p>
          <a:p>
            <a:pPr marL="423545" marR="387985" indent="-342900">
              <a:lnSpc>
                <a:spcPts val="3170"/>
              </a:lnSpc>
              <a:spcBef>
                <a:spcPts val="715"/>
              </a:spcBef>
              <a:buClr>
                <a:srgbClr val="D6ECFF"/>
              </a:buClr>
              <a:buSzPct val="93939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300" spc="-50" dirty="0">
                <a:solidFill>
                  <a:srgbClr val="FFFFFF"/>
                </a:solidFill>
                <a:latin typeface="Trebuchet MS"/>
                <a:cs typeface="Trebuchet MS"/>
              </a:rPr>
              <a:t>Woman</a:t>
            </a:r>
            <a:r>
              <a:rPr sz="33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3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25" dirty="0">
                <a:solidFill>
                  <a:srgbClr val="FFFFFF"/>
                </a:solidFill>
                <a:latin typeface="Trebuchet MS"/>
                <a:cs typeface="Trebuchet MS"/>
              </a:rPr>
              <a:t>appear</a:t>
            </a:r>
            <a:r>
              <a:rPr sz="33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85" dirty="0">
                <a:solidFill>
                  <a:srgbClr val="7ED13B"/>
                </a:solidFill>
                <a:latin typeface="Trebuchet MS"/>
                <a:cs typeface="Trebuchet MS"/>
              </a:rPr>
              <a:t>pale,</a:t>
            </a:r>
            <a:r>
              <a:rPr sz="3300" spc="-35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14" dirty="0">
                <a:solidFill>
                  <a:srgbClr val="FFFFFF"/>
                </a:solidFill>
                <a:latin typeface="Trebuchet MS"/>
                <a:cs typeface="Trebuchet MS"/>
              </a:rPr>
              <a:t>complain</a:t>
            </a:r>
            <a:r>
              <a:rPr sz="3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300" spc="-100" dirty="0">
                <a:solidFill>
                  <a:srgbClr val="7ED13B"/>
                </a:solidFill>
                <a:latin typeface="Trebuchet MS"/>
                <a:cs typeface="Trebuchet MS"/>
              </a:rPr>
              <a:t> nausea </a:t>
            </a:r>
            <a:r>
              <a:rPr sz="3300" spc="-90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3300" spc="-59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300" spc="-130" dirty="0">
                <a:solidFill>
                  <a:srgbClr val="7ED13B"/>
                </a:solidFill>
                <a:latin typeface="Trebuchet MS"/>
                <a:cs typeface="Trebuchet MS"/>
              </a:rPr>
              <a:t>collapse</a:t>
            </a:r>
            <a:endParaRPr sz="3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102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102" y="1589024"/>
            <a:ext cx="7527290" cy="5443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sz="2800" spc="-130" dirty="0">
                <a:solidFill>
                  <a:srgbClr val="C1EEFF"/>
                </a:solidFill>
                <a:latin typeface="Trebuchet MS"/>
                <a:cs typeface="Trebuchet MS"/>
              </a:rPr>
              <a:t>Diagnosis</a:t>
            </a:r>
            <a:endParaRPr sz="2800" dirty="0">
              <a:latin typeface="Trebuchet MS"/>
              <a:cs typeface="Trebuchet MS"/>
            </a:endParaRPr>
          </a:p>
          <a:p>
            <a:pPr marL="424180" indent="-343535">
              <a:lnSpc>
                <a:spcPts val="2940"/>
              </a:lnSpc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2600" spc="-75" dirty="0" smtClean="0">
                <a:solidFill>
                  <a:srgbClr val="7ED13B"/>
                </a:solidFill>
                <a:latin typeface="Trebuchet MS"/>
                <a:cs typeface="Trebuchet MS"/>
              </a:rPr>
              <a:t>1-</a:t>
            </a:r>
            <a:r>
              <a:rPr sz="2600" spc="-75" dirty="0" smtClean="0">
                <a:solidFill>
                  <a:srgbClr val="7ED13B"/>
                </a:solidFill>
                <a:latin typeface="Trebuchet MS"/>
                <a:cs typeface="Trebuchet MS"/>
              </a:rPr>
              <a:t>Severe</a:t>
            </a:r>
            <a:r>
              <a:rPr sz="2600" spc="-270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7ED13B"/>
                </a:solidFill>
                <a:latin typeface="Trebuchet MS"/>
                <a:cs typeface="Trebuchet MS"/>
              </a:rPr>
              <a:t>pain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Trebuchet MS"/>
                <a:cs typeface="Trebuchet MS"/>
              </a:rPr>
              <a:t>felt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7ED13B"/>
                </a:solidFill>
                <a:latin typeface="Trebuchet MS"/>
                <a:cs typeface="Trebuchet MS"/>
              </a:rPr>
              <a:t>pelvic</a:t>
            </a:r>
            <a:r>
              <a:rPr sz="2600" spc="-27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90" dirty="0" smtClean="0">
                <a:solidFill>
                  <a:srgbClr val="7ED13B"/>
                </a:solidFill>
                <a:latin typeface="Trebuchet MS"/>
                <a:cs typeface="Trebuchet MS"/>
              </a:rPr>
              <a:t>exam</a:t>
            </a:r>
            <a:r>
              <a:rPr lang="en-US" sz="2600" spc="-90" dirty="0" smtClean="0">
                <a:solidFill>
                  <a:srgbClr val="7ED13B"/>
                </a:solidFill>
                <a:latin typeface="Trebuchet MS"/>
                <a:cs typeface="Trebuchet MS"/>
              </a:rPr>
              <a:t>(tender </a:t>
            </a:r>
            <a:r>
              <a:rPr lang="en-US" sz="2600" spc="-90" dirty="0" err="1" smtClean="0">
                <a:solidFill>
                  <a:srgbClr val="7ED13B"/>
                </a:solidFill>
                <a:latin typeface="Trebuchet MS"/>
                <a:cs typeface="Trebuchet MS"/>
              </a:rPr>
              <a:t>adenxiaor</a:t>
            </a:r>
            <a:r>
              <a:rPr lang="en-US" sz="2600" spc="-90" dirty="0" smtClean="0">
                <a:solidFill>
                  <a:srgbClr val="7ED13B"/>
                </a:solidFill>
                <a:latin typeface="Trebuchet MS"/>
                <a:cs typeface="Trebuchet MS"/>
              </a:rPr>
              <a:t> cx. Excitation +</a:t>
            </a:r>
            <a:r>
              <a:rPr lang="en-US" sz="2600" spc="-90" dirty="0" err="1" smtClean="0">
                <a:solidFill>
                  <a:srgbClr val="7ED13B"/>
                </a:solidFill>
                <a:latin typeface="Trebuchet MS"/>
                <a:cs typeface="Trebuchet MS"/>
              </a:rPr>
              <a:t>ve</a:t>
            </a:r>
            <a:r>
              <a:rPr lang="en-US" sz="2600" spc="-90" dirty="0" smtClean="0">
                <a:solidFill>
                  <a:srgbClr val="7ED13B"/>
                </a:solidFill>
                <a:latin typeface="Trebuchet MS"/>
                <a:cs typeface="Trebuchet MS"/>
              </a:rPr>
              <a:t>)</a:t>
            </a:r>
            <a:endParaRPr sz="2600" dirty="0">
              <a:latin typeface="Trebuchet MS"/>
              <a:cs typeface="Trebuchet MS"/>
            </a:endParaRPr>
          </a:p>
          <a:p>
            <a:pPr marL="475615" indent="-395605">
              <a:lnSpc>
                <a:spcPct val="100000"/>
              </a:lnSpc>
              <a:spcBef>
                <a:spcPts val="80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75615" algn="l"/>
                <a:tab pos="476250" algn="l"/>
              </a:tabLst>
            </a:pPr>
            <a:r>
              <a:rPr lang="en-US" sz="2600" spc="114" dirty="0" smtClean="0">
                <a:solidFill>
                  <a:srgbClr val="FFFFFF"/>
                </a:solidFill>
                <a:latin typeface="Trebuchet MS"/>
                <a:cs typeface="Trebuchet MS"/>
              </a:rPr>
              <a:t>2-</a:t>
            </a:r>
            <a:r>
              <a:rPr sz="2600" spc="11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spc="-2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7ED13B"/>
                </a:solidFill>
                <a:latin typeface="Trebuchet MS"/>
                <a:cs typeface="Trebuchet MS"/>
              </a:rPr>
              <a:t>mass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Trebuchet MS"/>
                <a:cs typeface="Trebuchet MS"/>
              </a:rPr>
              <a:t>felt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7ED13B"/>
                </a:solidFill>
                <a:latin typeface="Trebuchet MS"/>
                <a:cs typeface="Trebuchet MS"/>
              </a:rPr>
              <a:t>one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7ED13B"/>
                </a:solidFill>
                <a:latin typeface="Trebuchet MS"/>
                <a:cs typeface="Trebuchet MS"/>
              </a:rPr>
              <a:t>side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7ED13B"/>
                </a:solidFill>
                <a:latin typeface="Trebuchet MS"/>
                <a:cs typeface="Trebuchet MS"/>
              </a:rPr>
              <a:t>the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7ED13B"/>
                </a:solidFill>
                <a:latin typeface="Trebuchet MS"/>
                <a:cs typeface="Trebuchet MS"/>
              </a:rPr>
              <a:t>uterus</a:t>
            </a:r>
            <a:endParaRPr sz="2600" dirty="0">
              <a:latin typeface="Trebuchet MS"/>
              <a:cs typeface="Trebuchet MS"/>
            </a:endParaRPr>
          </a:p>
          <a:p>
            <a:pPr marL="423545" marR="492759" indent="-342900">
              <a:lnSpc>
                <a:spcPct val="80000"/>
              </a:lnSpc>
              <a:spcBef>
                <a:spcPts val="69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2600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3-</a:t>
            </a:r>
            <a:r>
              <a:rPr sz="2600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Hormonal</a:t>
            </a:r>
            <a:r>
              <a:rPr sz="2600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assay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find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7ED13B"/>
                </a:solidFill>
                <a:latin typeface="Trebuchet MS"/>
                <a:cs typeface="Trebuchet MS"/>
              </a:rPr>
              <a:t>progesterone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7ED13B"/>
                </a:solidFill>
                <a:latin typeface="Trebuchet MS"/>
                <a:cs typeface="Trebuchet MS"/>
              </a:rPr>
              <a:t>levels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7ED13B"/>
                </a:solidFill>
                <a:latin typeface="Trebuchet MS"/>
                <a:cs typeface="Trebuchet MS"/>
              </a:rPr>
              <a:t>low 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and </a:t>
            </a:r>
            <a:r>
              <a:rPr sz="2600" spc="-35" dirty="0">
                <a:solidFill>
                  <a:srgbClr val="7ED13B"/>
                </a:solidFill>
                <a:latin typeface="Trebuchet MS"/>
                <a:cs typeface="Trebuchet MS"/>
              </a:rPr>
              <a:t>hCG</a:t>
            </a:r>
            <a:r>
              <a:rPr sz="2600" spc="-58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7ED13B"/>
                </a:solidFill>
                <a:latin typeface="Trebuchet MS"/>
                <a:cs typeface="Trebuchet MS"/>
              </a:rPr>
              <a:t>levels </a:t>
            </a:r>
            <a:r>
              <a:rPr sz="2600" spc="-105" dirty="0">
                <a:solidFill>
                  <a:srgbClr val="7ED13B"/>
                </a:solidFill>
                <a:latin typeface="Trebuchet MS"/>
                <a:cs typeface="Trebuchet MS"/>
              </a:rPr>
              <a:t>falling</a:t>
            </a:r>
            <a:endParaRPr sz="2600" dirty="0">
              <a:latin typeface="Trebuchet MS"/>
              <a:cs typeface="Trebuchet MS"/>
            </a:endParaRPr>
          </a:p>
          <a:p>
            <a:pPr marL="537845" marR="5080" indent="-457200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4230"/>
              <a:buFont typeface="Wingdings" panose="05000000000000000000" pitchFamily="2" charset="2"/>
              <a:buChar char="Ø"/>
              <a:tabLst>
                <a:tab pos="480695" algn="l"/>
                <a:tab pos="481330" algn="l"/>
              </a:tabLst>
            </a:pPr>
            <a:r>
              <a:rPr sz="2600" spc="140" dirty="0" smtClean="0">
                <a:solidFill>
                  <a:srgbClr val="7ED13B"/>
                </a:solidFill>
                <a:latin typeface="Trebuchet MS"/>
                <a:cs typeface="Trebuchet MS"/>
              </a:rPr>
              <a:t>USS</a:t>
            </a:r>
            <a:r>
              <a:rPr sz="2600" spc="-250" dirty="0" smtClean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7ED13B"/>
                </a:solidFill>
                <a:latin typeface="Trebuchet MS"/>
                <a:cs typeface="Trebuchet MS"/>
              </a:rPr>
              <a:t>may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7ED13B"/>
                </a:solidFill>
                <a:latin typeface="Trebuchet MS"/>
                <a:cs typeface="Trebuchet MS"/>
              </a:rPr>
              <a:t>show</a:t>
            </a:r>
            <a:r>
              <a:rPr sz="2600" spc="-254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7ED13B"/>
                </a:solidFill>
                <a:latin typeface="Trebuchet MS"/>
                <a:cs typeface="Trebuchet MS"/>
              </a:rPr>
              <a:t>fluid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7ED13B"/>
                </a:solidFill>
                <a:latin typeface="Trebuchet MS"/>
                <a:cs typeface="Trebuchet MS"/>
              </a:rPr>
              <a:t>or</a:t>
            </a:r>
            <a:r>
              <a:rPr sz="2600" spc="-24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and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7ED13B"/>
                </a:solidFill>
                <a:latin typeface="Trebuchet MS"/>
                <a:cs typeface="Trebuchet MS"/>
              </a:rPr>
              <a:t>mass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7ED13B"/>
                </a:solidFill>
                <a:latin typeface="Trebuchet MS"/>
                <a:cs typeface="Trebuchet MS"/>
              </a:rPr>
              <a:t>in</a:t>
            </a:r>
            <a:r>
              <a:rPr sz="2600" spc="-26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7ED13B"/>
                </a:solidFill>
                <a:latin typeface="Trebuchet MS"/>
                <a:cs typeface="Trebuchet MS"/>
              </a:rPr>
              <a:t>pelvic</a:t>
            </a:r>
            <a:r>
              <a:rPr sz="2600" spc="-26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7ED13B"/>
                </a:solidFill>
                <a:latin typeface="Trebuchet MS"/>
                <a:cs typeface="Trebuchet MS"/>
              </a:rPr>
              <a:t>cavity</a:t>
            </a:r>
            <a:r>
              <a:rPr sz="2600" spc="-25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7ED13B"/>
                </a:solidFill>
                <a:latin typeface="Trebuchet MS"/>
                <a:cs typeface="Trebuchet MS"/>
              </a:rPr>
              <a:t>absence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of </a:t>
            </a:r>
            <a:r>
              <a:rPr sz="2600" spc="-120" dirty="0">
                <a:solidFill>
                  <a:srgbClr val="7ED13B"/>
                </a:solidFill>
                <a:latin typeface="Trebuchet MS"/>
                <a:cs typeface="Trebuchet MS"/>
              </a:rPr>
              <a:t>intrauterine</a:t>
            </a:r>
            <a:r>
              <a:rPr sz="2600" spc="-60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7ED13B"/>
                </a:solidFill>
                <a:latin typeface="Trebuchet MS"/>
                <a:cs typeface="Trebuchet MS"/>
              </a:rPr>
              <a:t>pregnancy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 dirty="0">
              <a:latin typeface="Trebuchet MS"/>
              <a:cs typeface="Trebuchet MS"/>
            </a:endParaRPr>
          </a:p>
          <a:p>
            <a:pPr marL="516890" marR="10160" indent="-8255">
              <a:lnSpc>
                <a:spcPts val="3460"/>
              </a:lnSpc>
              <a:spcBef>
                <a:spcPts val="2060"/>
              </a:spcBef>
            </a:pPr>
            <a:r>
              <a:rPr sz="3200" i="1" spc="-70" dirty="0">
                <a:solidFill>
                  <a:srgbClr val="1AB39F"/>
                </a:solidFill>
                <a:latin typeface="Trebuchet MS"/>
                <a:cs typeface="Trebuchet MS"/>
              </a:rPr>
              <a:t>Nowadays </a:t>
            </a:r>
            <a:r>
              <a:rPr sz="3200" i="1" spc="-210" dirty="0">
                <a:solidFill>
                  <a:srgbClr val="1AB39F"/>
                </a:solidFill>
                <a:latin typeface="Trebuchet MS"/>
                <a:cs typeface="Trebuchet MS"/>
              </a:rPr>
              <a:t>occurrence </a:t>
            </a:r>
            <a:r>
              <a:rPr sz="3200" i="1" spc="-215" dirty="0">
                <a:solidFill>
                  <a:srgbClr val="1AB39F"/>
                </a:solidFill>
                <a:latin typeface="Trebuchet MS"/>
                <a:cs typeface="Trebuchet MS"/>
              </a:rPr>
              <a:t>of </a:t>
            </a:r>
            <a:r>
              <a:rPr sz="3200" i="1" spc="-85" dirty="0">
                <a:solidFill>
                  <a:srgbClr val="1AB39F"/>
                </a:solidFill>
                <a:latin typeface="Trebuchet MS"/>
                <a:cs typeface="Trebuchet MS"/>
              </a:rPr>
              <a:t>an </a:t>
            </a:r>
            <a:r>
              <a:rPr sz="3200" i="1" spc="-225" dirty="0">
                <a:solidFill>
                  <a:srgbClr val="1AB39F"/>
                </a:solidFill>
                <a:latin typeface="Trebuchet MS"/>
                <a:cs typeface="Trebuchet MS"/>
              </a:rPr>
              <a:t>extra‐uterine  </a:t>
            </a:r>
            <a:r>
              <a:rPr sz="3200" i="1" spc="-140" dirty="0">
                <a:solidFill>
                  <a:srgbClr val="1AB39F"/>
                </a:solidFill>
                <a:latin typeface="Trebuchet MS"/>
                <a:cs typeface="Trebuchet MS"/>
              </a:rPr>
              <a:t>pregnancy</a:t>
            </a:r>
            <a:r>
              <a:rPr sz="3200" i="1" spc="-32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60" dirty="0">
                <a:solidFill>
                  <a:srgbClr val="1AB39F"/>
                </a:solidFill>
                <a:latin typeface="Trebuchet MS"/>
                <a:cs typeface="Trebuchet MS"/>
              </a:rPr>
              <a:t>is</a:t>
            </a:r>
            <a:r>
              <a:rPr sz="3200" i="1" spc="-33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35" dirty="0">
                <a:solidFill>
                  <a:srgbClr val="1AB39F"/>
                </a:solidFill>
                <a:latin typeface="Trebuchet MS"/>
                <a:cs typeface="Trebuchet MS"/>
              </a:rPr>
              <a:t>diagnosed</a:t>
            </a:r>
            <a:r>
              <a:rPr sz="3200" i="1" spc="-315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95" dirty="0">
                <a:solidFill>
                  <a:srgbClr val="1AB39F"/>
                </a:solidFill>
                <a:latin typeface="Trebuchet MS"/>
                <a:cs typeface="Trebuchet MS"/>
              </a:rPr>
              <a:t>with</a:t>
            </a:r>
            <a:r>
              <a:rPr sz="3200" i="1" spc="-325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65" dirty="0">
                <a:solidFill>
                  <a:srgbClr val="1AB39F"/>
                </a:solidFill>
                <a:latin typeface="Trebuchet MS"/>
                <a:cs typeface="Trebuchet MS"/>
              </a:rPr>
              <a:t>a</a:t>
            </a:r>
            <a:r>
              <a:rPr sz="3200" i="1" spc="-33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75" dirty="0">
                <a:solidFill>
                  <a:srgbClr val="1AB39F"/>
                </a:solidFill>
                <a:latin typeface="Trebuchet MS"/>
                <a:cs typeface="Trebuchet MS"/>
              </a:rPr>
              <a:t>combination</a:t>
            </a:r>
            <a:endParaRPr sz="3200" dirty="0">
              <a:latin typeface="Trebuchet MS"/>
              <a:cs typeface="Trebuchet MS"/>
            </a:endParaRPr>
          </a:p>
          <a:p>
            <a:pPr marL="725805">
              <a:lnSpc>
                <a:spcPts val="3400"/>
              </a:lnSpc>
            </a:pPr>
            <a:r>
              <a:rPr sz="3200" i="1" spc="-215" dirty="0">
                <a:solidFill>
                  <a:srgbClr val="1AB39F"/>
                </a:solidFill>
                <a:latin typeface="Trebuchet MS"/>
                <a:cs typeface="Trebuchet MS"/>
              </a:rPr>
              <a:t>of</a:t>
            </a:r>
            <a:r>
              <a:rPr sz="3200" i="1" spc="-315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95" dirty="0">
                <a:solidFill>
                  <a:srgbClr val="1AB39F"/>
                </a:solidFill>
                <a:latin typeface="Trebuchet MS"/>
                <a:cs typeface="Trebuchet MS"/>
              </a:rPr>
              <a:t>serum</a:t>
            </a:r>
            <a:r>
              <a:rPr sz="3200" i="1" spc="-315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85" dirty="0">
                <a:solidFill>
                  <a:srgbClr val="1AB39F"/>
                </a:solidFill>
                <a:latin typeface="Trebuchet MS"/>
                <a:cs typeface="Trebuchet MS"/>
              </a:rPr>
              <a:t>hCG</a:t>
            </a:r>
            <a:r>
              <a:rPr sz="3200" i="1" spc="-32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95" dirty="0">
                <a:solidFill>
                  <a:srgbClr val="1AB39F"/>
                </a:solidFill>
                <a:latin typeface="Trebuchet MS"/>
                <a:cs typeface="Trebuchet MS"/>
              </a:rPr>
              <a:t>levels</a:t>
            </a:r>
            <a:r>
              <a:rPr sz="3200" i="1" spc="-325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05" dirty="0">
                <a:solidFill>
                  <a:srgbClr val="1AB39F"/>
                </a:solidFill>
                <a:latin typeface="Trebuchet MS"/>
                <a:cs typeface="Trebuchet MS"/>
              </a:rPr>
              <a:t>and</a:t>
            </a:r>
            <a:r>
              <a:rPr sz="3200" i="1" spc="-32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175" dirty="0">
                <a:solidFill>
                  <a:srgbClr val="1AB39F"/>
                </a:solidFill>
                <a:latin typeface="Trebuchet MS"/>
                <a:cs typeface="Trebuchet MS"/>
              </a:rPr>
              <a:t>ultrasound</a:t>
            </a:r>
            <a:r>
              <a:rPr sz="3200" i="1" spc="-30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200" i="1" spc="-90" dirty="0">
                <a:solidFill>
                  <a:srgbClr val="1AB39F"/>
                </a:solidFill>
                <a:latin typeface="Trebuchet MS"/>
                <a:cs typeface="Trebuchet MS"/>
              </a:rPr>
              <a:t>scan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5383" y="457201"/>
            <a:ext cx="1575816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2444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8154"/>
            <a:ext cx="7435215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D6ECFF"/>
              </a:buClr>
              <a:buSzPct val="9531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14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less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commonly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performed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test,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1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200" spc="-135" dirty="0">
                <a:solidFill>
                  <a:srgbClr val="EA157A"/>
                </a:solidFill>
                <a:latin typeface="Trebuchet MS"/>
                <a:cs typeface="Trebuchet MS"/>
              </a:rPr>
              <a:t>culdocentesis, </a:t>
            </a:r>
            <a:r>
              <a:rPr sz="3200" spc="-60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used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look </a:t>
            </a:r>
            <a:r>
              <a:rPr sz="3200" spc="-125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internal </a:t>
            </a:r>
            <a:r>
              <a:rPr sz="3200" spc="-125" dirty="0">
                <a:solidFill>
                  <a:srgbClr val="FFFFFF"/>
                </a:solidFill>
                <a:latin typeface="Trebuchet MS"/>
                <a:cs typeface="Trebuchet MS"/>
              </a:rPr>
              <a:t>bleeding.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test,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needle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is  </a:t>
            </a:r>
            <a:r>
              <a:rPr sz="3200" spc="-125" dirty="0">
                <a:solidFill>
                  <a:srgbClr val="FFFFFF"/>
                </a:solidFill>
                <a:latin typeface="Trebuchet MS"/>
                <a:cs typeface="Trebuchet MS"/>
              </a:rPr>
              <a:t>inserted </a:t>
            </a:r>
            <a:r>
              <a:rPr sz="3200" spc="-105" dirty="0">
                <a:solidFill>
                  <a:srgbClr val="FFFFFF"/>
                </a:solidFill>
                <a:latin typeface="Trebuchet MS"/>
                <a:cs typeface="Trebuchet MS"/>
              </a:rPr>
              <a:t>into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space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the very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top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vagina,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behind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uterus</a:t>
            </a:r>
            <a:r>
              <a:rPr sz="32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front 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200" spc="-12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rectum. 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Any 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blood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3200" spc="-145" dirty="0">
                <a:solidFill>
                  <a:srgbClr val="FFFFFF"/>
                </a:solidFill>
                <a:latin typeface="Trebuchet MS"/>
                <a:cs typeface="Trebuchet MS"/>
              </a:rPr>
              <a:t>fluid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found 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likely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comes</a:t>
            </a:r>
            <a:r>
              <a:rPr sz="32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rebuchet MS"/>
                <a:cs typeface="Trebuchet MS"/>
              </a:rPr>
              <a:t>ruptured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rebuchet MS"/>
                <a:cs typeface="Trebuchet MS"/>
              </a:rPr>
              <a:t>ectopic  </a:t>
            </a: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pregnancy.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18919" y="2174239"/>
            <a:ext cx="6821805" cy="15659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64135" indent="-342900">
              <a:lnSpc>
                <a:spcPts val="2690"/>
              </a:lnSpc>
              <a:spcBef>
                <a:spcPts val="75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u="heavy" spc="-7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Cullen's</a:t>
            </a:r>
            <a:r>
              <a:rPr sz="2800" u="heavy" spc="-27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3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sign</a:t>
            </a:r>
            <a:r>
              <a:rPr sz="2800" spc="-27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indicate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ruptured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ectopic 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pregnancy.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</a:pP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Cullen's</a:t>
            </a:r>
            <a:r>
              <a:rPr sz="28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sz="280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blue‐black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u="heavy" spc="-7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bruising</a:t>
            </a:r>
            <a:r>
              <a:rPr sz="2800" spc="-28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area 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around</a:t>
            </a:r>
            <a:r>
              <a:rPr sz="2800" spc="-6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u="heavy" spc="-114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umbilicus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035040" y="4006596"/>
            <a:ext cx="2286761" cy="403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86755" y="5327903"/>
            <a:ext cx="304038" cy="88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651760" y="1687067"/>
            <a:ext cx="4543044" cy="1397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33522" y="5327903"/>
            <a:ext cx="300227" cy="882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20952" y="4006596"/>
            <a:ext cx="2290572" cy="403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535686" y="4335017"/>
            <a:ext cx="2004060" cy="1875789"/>
            <a:chOff x="535686" y="4335017"/>
            <a:chExt cx="2004060" cy="1875789"/>
          </a:xfrm>
        </p:grpSpPr>
        <p:sp>
          <p:nvSpPr>
            <p:cNvPr id="9" name="object 9"/>
            <p:cNvSpPr/>
            <p:nvPr/>
          </p:nvSpPr>
          <p:spPr>
            <a:xfrm>
              <a:off x="777240" y="5327903"/>
              <a:ext cx="299465" cy="8823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686" y="4335017"/>
              <a:ext cx="2004060" cy="1068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00753" y="1806193"/>
            <a:ext cx="1842135" cy="756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08610" marR="5080" indent="-296545">
              <a:lnSpc>
                <a:spcPts val="2750"/>
              </a:lnSpc>
              <a:spcBef>
                <a:spcPts val="400"/>
              </a:spcBef>
            </a:pPr>
            <a:r>
              <a:rPr sz="2500" b="1" spc="-50" dirty="0">
                <a:solidFill>
                  <a:srgbClr val="000000"/>
                </a:solidFill>
                <a:latin typeface="Trebuchet MS"/>
                <a:cs typeface="Trebuchet MS"/>
              </a:rPr>
              <a:t>Spontaneous  </a:t>
            </a:r>
            <a:r>
              <a:rPr sz="2500" b="1" spc="-70" dirty="0">
                <a:solidFill>
                  <a:srgbClr val="000000"/>
                </a:solidFill>
                <a:latin typeface="Trebuchet MS"/>
                <a:cs typeface="Trebuchet MS"/>
              </a:rPr>
              <a:t>Abortion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1922" y="3009138"/>
            <a:ext cx="2004060" cy="1072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854961" y="3304286"/>
            <a:ext cx="162115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14" dirty="0">
                <a:latin typeface="Trebuchet MS"/>
                <a:cs typeface="Trebuchet MS"/>
              </a:rPr>
              <a:t>Threatened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479" y="4454144"/>
            <a:ext cx="1521460" cy="756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7780">
              <a:lnSpc>
                <a:spcPts val="2750"/>
              </a:lnSpc>
              <a:spcBef>
                <a:spcPts val="400"/>
              </a:spcBef>
            </a:pPr>
            <a:r>
              <a:rPr sz="2500" b="1" spc="-75" dirty="0">
                <a:latin typeface="Trebuchet MS"/>
                <a:cs typeface="Trebuchet MS"/>
              </a:rPr>
              <a:t>Pregnancy  </a:t>
            </a:r>
            <a:r>
              <a:rPr sz="2500" b="1" spc="-65" dirty="0">
                <a:latin typeface="Trebuchet MS"/>
                <a:cs typeface="Trebuchet MS"/>
              </a:rPr>
              <a:t>Progresses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1267" y="5656326"/>
            <a:ext cx="2004060" cy="1072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12007" y="5778500"/>
            <a:ext cx="1783714" cy="756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363220">
              <a:lnSpc>
                <a:spcPts val="2750"/>
              </a:lnSpc>
              <a:spcBef>
                <a:spcPts val="400"/>
              </a:spcBef>
            </a:pPr>
            <a:r>
              <a:rPr sz="2500" b="1" spc="-75" dirty="0">
                <a:latin typeface="Trebuchet MS"/>
                <a:cs typeface="Trebuchet MS"/>
              </a:rPr>
              <a:t>Birth </a:t>
            </a:r>
            <a:r>
              <a:rPr sz="2500" b="1" spc="-70" dirty="0">
                <a:latin typeface="Trebuchet MS"/>
                <a:cs typeface="Trebuchet MS"/>
              </a:rPr>
              <a:t>of  </a:t>
            </a:r>
            <a:r>
              <a:rPr sz="2500" b="1" spc="-75" dirty="0">
                <a:latin typeface="Trebuchet MS"/>
                <a:cs typeface="Trebuchet MS"/>
              </a:rPr>
              <a:t>Viable</a:t>
            </a:r>
            <a:r>
              <a:rPr sz="2500" b="1" spc="-325" dirty="0">
                <a:latin typeface="Trebuchet MS"/>
                <a:cs typeface="Trebuchet MS"/>
              </a:rPr>
              <a:t> </a:t>
            </a:r>
            <a:r>
              <a:rPr sz="2500" b="1" spc="-70" dirty="0">
                <a:latin typeface="Trebuchet MS"/>
                <a:cs typeface="Trebuchet MS"/>
              </a:rPr>
              <a:t>Infant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92729" y="4335017"/>
            <a:ext cx="2004060" cy="1068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305809" y="4628641"/>
            <a:ext cx="9779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0" dirty="0">
                <a:latin typeface="Trebuchet MS"/>
                <a:cs typeface="Trebuchet MS"/>
              </a:rPr>
              <a:t>Missed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58311" y="5656326"/>
            <a:ext cx="2004060" cy="1072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606038" y="5778500"/>
            <a:ext cx="1308100" cy="756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3055" marR="5080" indent="-300990">
              <a:lnSpc>
                <a:spcPts val="2750"/>
              </a:lnSpc>
              <a:spcBef>
                <a:spcPts val="400"/>
              </a:spcBef>
            </a:pPr>
            <a:r>
              <a:rPr sz="2500" b="1" spc="-90" dirty="0">
                <a:latin typeface="Trebuchet MS"/>
                <a:cs typeface="Trebuchet MS"/>
              </a:rPr>
              <a:t>Carneous  </a:t>
            </a:r>
            <a:r>
              <a:rPr sz="2500" b="1" spc="-30" dirty="0">
                <a:latin typeface="Trebuchet MS"/>
                <a:cs typeface="Trebuchet MS"/>
              </a:rPr>
              <a:t>Mole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76009" y="3009138"/>
            <a:ext cx="2004060" cy="10728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484111" y="3304286"/>
            <a:ext cx="139128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80" dirty="0">
                <a:latin typeface="Trebuchet MS"/>
                <a:cs typeface="Trebuchet MS"/>
              </a:rPr>
              <a:t>In</a:t>
            </a:r>
            <a:r>
              <a:rPr sz="2500" b="1" spc="-114" dirty="0">
                <a:latin typeface="Trebuchet MS"/>
                <a:cs typeface="Trebuchet MS"/>
              </a:rPr>
              <a:t>e</a:t>
            </a:r>
            <a:r>
              <a:rPr sz="2500" b="1" spc="-90" dirty="0">
                <a:latin typeface="Trebuchet MS"/>
                <a:cs typeface="Trebuchet MS"/>
              </a:rPr>
              <a:t>vitable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49773" y="4335017"/>
            <a:ext cx="2004060" cy="1068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5262626" y="4628641"/>
            <a:ext cx="15773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5" dirty="0">
                <a:latin typeface="Trebuchet MS"/>
                <a:cs typeface="Trebuchet MS"/>
              </a:rPr>
              <a:t>Incomplete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15355" y="5656326"/>
            <a:ext cx="2004060" cy="1072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074155" y="5952997"/>
            <a:ext cx="88646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70" dirty="0">
                <a:latin typeface="Trebuchet MS"/>
                <a:cs typeface="Trebuchet MS"/>
              </a:rPr>
              <a:t>Septic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06818" y="4335017"/>
            <a:ext cx="2004060" cy="1068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628635" y="4628641"/>
            <a:ext cx="135763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0" dirty="0">
                <a:latin typeface="Trebuchet MS"/>
                <a:cs typeface="Trebuchet MS"/>
              </a:rPr>
              <a:t>Complete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686" y="688339"/>
            <a:ext cx="906551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FF00"/>
                </a:solidFill>
                <a:latin typeface="Trebuchet MS"/>
                <a:cs typeface="Trebuchet MS"/>
              </a:rPr>
              <a:t>CLASSIFICATION</a:t>
            </a:r>
            <a:r>
              <a:rPr sz="3200" b="1" spc="-2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3200" b="1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b="1" spc="30" dirty="0" smtClean="0">
                <a:solidFill>
                  <a:srgbClr val="FFFF00"/>
                </a:solidFill>
                <a:latin typeface="Trebuchet MS"/>
                <a:cs typeface="Trebuchet MS"/>
              </a:rPr>
              <a:t>SPOTANEOUS</a:t>
            </a:r>
            <a:r>
              <a:rPr lang="en-US" sz="3200" b="1" spc="30" dirty="0" smtClean="0">
                <a:solidFill>
                  <a:srgbClr val="FFFF00"/>
                </a:solidFill>
                <a:latin typeface="Trebuchet MS"/>
                <a:cs typeface="Trebuchet MS"/>
              </a:rPr>
              <a:t> ABORTION</a:t>
            </a:r>
            <a:r>
              <a:rPr sz="3200" b="1" spc="-28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717803"/>
            <a:ext cx="8209026" cy="6409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70814"/>
            <a:ext cx="7494270" cy="5596404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3600" u="sng" spc="-229" dirty="0" smtClean="0">
                <a:solidFill>
                  <a:srgbClr val="EA157A"/>
                </a:solidFill>
                <a:latin typeface="Trebuchet MS"/>
                <a:cs typeface="Trebuchet MS"/>
              </a:rPr>
              <a:t>Treatment</a:t>
            </a:r>
            <a:endParaRPr lang="en-US" sz="3600" u="sng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4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r>
              <a:rPr sz="2400" spc="-3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perception</a:t>
            </a:r>
            <a:r>
              <a:rPr sz="24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everyone</a:t>
            </a:r>
            <a:r>
              <a:rPr sz="24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4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sz="24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operation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deal</a:t>
            </a:r>
            <a:r>
              <a:rPr sz="24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5" dirty="0" smtClean="0">
                <a:solidFill>
                  <a:srgbClr val="FFFFFF"/>
                </a:solidFill>
                <a:latin typeface="Trebuchet MS"/>
                <a:cs typeface="Trebuchet MS"/>
              </a:rPr>
              <a:t>it, However</a:t>
            </a:r>
            <a:r>
              <a:rPr sz="2400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EA157A"/>
                </a:solidFill>
                <a:latin typeface="Trebuchet MS"/>
                <a:cs typeface="Trebuchet MS"/>
              </a:rPr>
              <a:t>a</a:t>
            </a:r>
            <a:r>
              <a:rPr sz="24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EA157A"/>
                </a:solidFill>
                <a:latin typeface="Trebuchet MS"/>
                <a:cs typeface="Trebuchet MS"/>
              </a:rPr>
              <a:t>number</a:t>
            </a:r>
            <a:r>
              <a:rPr sz="24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400" spc="-3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EA157A"/>
                </a:solidFill>
                <a:latin typeface="Trebuchet MS"/>
                <a:cs typeface="Trebuchet MS"/>
              </a:rPr>
              <a:t>treatment</a:t>
            </a:r>
            <a:r>
              <a:rPr sz="2400" spc="-32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EA157A"/>
                </a:solidFill>
                <a:latin typeface="Trebuchet MS"/>
                <a:cs typeface="Trebuchet MS"/>
              </a:rPr>
              <a:t>options</a:t>
            </a:r>
            <a:r>
              <a:rPr sz="24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EA157A"/>
                </a:solidFill>
                <a:latin typeface="Trebuchet MS"/>
                <a:cs typeface="Trebuchet MS"/>
              </a:rPr>
              <a:t>are  </a:t>
            </a:r>
            <a:r>
              <a:rPr sz="2400" spc="-130" dirty="0">
                <a:solidFill>
                  <a:srgbClr val="EA157A"/>
                </a:solidFill>
                <a:latin typeface="Trebuchet MS"/>
                <a:cs typeface="Trebuchet MS"/>
              </a:rPr>
              <a:t>available</a:t>
            </a:r>
            <a:r>
              <a:rPr sz="2400" spc="-29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24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spc="-290" dirty="0" smtClean="0">
                <a:solidFill>
                  <a:srgbClr val="FFFFFF"/>
                </a:solidFill>
                <a:latin typeface="Trebuchet MS"/>
                <a:cs typeface="Trebuchet MS"/>
              </a:rPr>
              <a:t>:-</a:t>
            </a:r>
          </a:p>
          <a:p>
            <a:pPr marL="424180" marR="16510" indent="-342900" algn="just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4180" algn="l"/>
              </a:tabLst>
            </a:pPr>
            <a:r>
              <a:rPr lang="en-US" sz="3000" u="sng" spc="-130" dirty="0" smtClean="0">
                <a:solidFill>
                  <a:srgbClr val="FFFF00"/>
                </a:solidFill>
                <a:latin typeface="Trebuchet MS"/>
                <a:cs typeface="Trebuchet MS"/>
              </a:rPr>
              <a:t>1-</a:t>
            </a:r>
            <a:r>
              <a:rPr sz="3000" u="sng" spc="-130" dirty="0" smtClean="0">
                <a:solidFill>
                  <a:srgbClr val="FFFF00"/>
                </a:solidFill>
                <a:latin typeface="Trebuchet MS"/>
                <a:cs typeface="Trebuchet MS"/>
              </a:rPr>
              <a:t>expectant</a:t>
            </a:r>
            <a:r>
              <a:rPr sz="3000" u="sng" spc="-32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000" u="sng" spc="-70" dirty="0">
                <a:solidFill>
                  <a:srgbClr val="FFFF00"/>
                </a:solidFill>
                <a:latin typeface="Trebuchet MS"/>
                <a:cs typeface="Trebuchet MS"/>
              </a:rPr>
              <a:t>management</a:t>
            </a:r>
            <a:r>
              <a:rPr sz="3000" u="sng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if  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bleeding,</a:t>
            </a:r>
            <a:r>
              <a:rPr sz="2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pain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shock</a:t>
            </a:r>
            <a:r>
              <a:rPr lang="en-US" sz="28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(patient </a:t>
            </a:r>
            <a:r>
              <a:rPr lang="en-US" sz="2800" spc="-6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heamodynamically</a:t>
            </a:r>
            <a:r>
              <a:rPr lang="en-US" sz="28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 stable)</a:t>
            </a:r>
            <a:endParaRPr sz="2800" dirty="0">
              <a:latin typeface="Trebuchet MS"/>
              <a:cs typeface="Trebuchet MS"/>
            </a:endParaRPr>
          </a:p>
          <a:p>
            <a:pPr marL="423545" marR="17272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lang="en-US" sz="3000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2-</a:t>
            </a:r>
            <a:r>
              <a:rPr lang="en-US" sz="3000" spc="-10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3000" u="sng" spc="-105" dirty="0">
                <a:solidFill>
                  <a:srgbClr val="00B0F0"/>
                </a:solidFill>
                <a:latin typeface="Trebuchet MS"/>
                <a:cs typeface="Trebuchet MS"/>
              </a:rPr>
              <a:t>immediate </a:t>
            </a:r>
            <a:r>
              <a:rPr lang="en-US" sz="3000" u="sng" spc="-125" dirty="0">
                <a:solidFill>
                  <a:srgbClr val="00B0F0"/>
                </a:solidFill>
                <a:latin typeface="Trebuchet MS"/>
                <a:cs typeface="Trebuchet MS"/>
              </a:rPr>
              <a:t>treatment</a:t>
            </a:r>
            <a:r>
              <a:rPr lang="en-US" sz="3000" u="sng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 smtClean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2800" spc="-8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lang="en-US" sz="2800" spc="-8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12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evidence</a:t>
            </a:r>
            <a:r>
              <a:rPr sz="2800" spc="-1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pain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bleeding 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producing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shock, </a:t>
            </a:r>
            <a:r>
              <a:rPr sz="2800" spc="-85" dirty="0" smtClean="0">
                <a:solidFill>
                  <a:srgbClr val="FFFFFF"/>
                </a:solidFill>
                <a:latin typeface="Trebuchet MS"/>
                <a:cs typeface="Trebuchet MS"/>
              </a:rPr>
              <a:t>is 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essential,</a:t>
            </a:r>
            <a:r>
              <a:rPr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life‐threatening</a:t>
            </a:r>
            <a:r>
              <a:rPr sz="2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condition</a:t>
            </a:r>
            <a:endParaRPr sz="2800" dirty="0">
              <a:latin typeface="Trebuchet MS"/>
              <a:cs typeface="Trebuchet MS"/>
            </a:endParaRPr>
          </a:p>
          <a:p>
            <a:pPr marL="423545" marR="777240" indent="-3429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u="sng" spc="-110" dirty="0">
                <a:solidFill>
                  <a:srgbClr val="00B0F0"/>
                </a:solidFill>
                <a:latin typeface="Trebuchet MS"/>
                <a:cs typeface="Trebuchet MS"/>
              </a:rPr>
              <a:t>a</a:t>
            </a:r>
            <a:r>
              <a:rPr sz="3200" u="sng" spc="-30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3200" u="sng" spc="-105" dirty="0">
                <a:solidFill>
                  <a:srgbClr val="00B0F0"/>
                </a:solidFill>
                <a:latin typeface="Trebuchet MS"/>
                <a:cs typeface="Trebuchet MS"/>
              </a:rPr>
              <a:t>surgical</a:t>
            </a:r>
            <a:r>
              <a:rPr sz="3200" u="sng" spc="-29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3200" u="sng" spc="-90" dirty="0">
                <a:solidFill>
                  <a:srgbClr val="00B0F0"/>
                </a:solidFill>
                <a:latin typeface="Trebuchet MS"/>
                <a:cs typeface="Trebuchet MS"/>
              </a:rPr>
              <a:t>emergency</a:t>
            </a:r>
            <a:r>
              <a:rPr sz="3200" u="sng" spc="-33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most 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laparotomy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performed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43000"/>
            <a:ext cx="9072881" cy="493724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30" dirty="0">
                <a:solidFill>
                  <a:srgbClr val="EA157A"/>
                </a:solidFill>
                <a:latin typeface="Trebuchet MS"/>
                <a:cs typeface="Trebuchet MS"/>
              </a:rPr>
              <a:t>SURGICAL</a:t>
            </a:r>
            <a:r>
              <a:rPr sz="2800" b="1" spc="-4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EA157A"/>
                </a:solidFill>
                <a:latin typeface="Trebuchet MS"/>
                <a:cs typeface="Trebuchet MS"/>
              </a:rPr>
              <a:t>TREATMENT</a:t>
            </a:r>
            <a:endParaRPr sz="2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b="1" spc="-130" dirty="0" smtClean="0">
                <a:solidFill>
                  <a:srgbClr val="EA157A"/>
                </a:solidFill>
                <a:latin typeface="Trebuchet MS"/>
                <a:cs typeface="Trebuchet MS"/>
              </a:rPr>
              <a:t> types of </a:t>
            </a:r>
            <a:r>
              <a:rPr sz="2800" b="1" spc="-130" dirty="0" smtClean="0">
                <a:solidFill>
                  <a:srgbClr val="EA157A"/>
                </a:solidFill>
                <a:latin typeface="Trebuchet MS"/>
                <a:cs typeface="Trebuchet MS"/>
              </a:rPr>
              <a:t>Procedures:</a:t>
            </a:r>
            <a:endParaRPr lang="en-US"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lr>
                <a:srgbClr val="D6ECFF"/>
              </a:buClr>
              <a:buSzPct val="94642"/>
              <a:tabLst>
                <a:tab pos="354965" algn="l"/>
                <a:tab pos="355600" algn="l"/>
              </a:tabLst>
            </a:pPr>
            <a:r>
              <a:rPr lang="en-US" sz="2800" u="heavy" spc="-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1-</a:t>
            </a:r>
            <a:r>
              <a:rPr sz="2800" u="heavy" spc="-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Salpingotomy</a:t>
            </a:r>
            <a:r>
              <a:rPr sz="2800" spc="-3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spc="-3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Making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incision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on 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tube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removing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11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n-US" sz="2800" spc="-95" dirty="0">
                <a:solidFill>
                  <a:srgbClr val="FFFF00"/>
                </a:solidFill>
                <a:latin typeface="Trebuchet MS"/>
                <a:cs typeface="Trebuchet MS"/>
              </a:rPr>
              <a:t> Conservative </a:t>
            </a:r>
            <a:r>
              <a:rPr lang="en-US" sz="2800" spc="-100" dirty="0">
                <a:solidFill>
                  <a:srgbClr val="FFFF00"/>
                </a:solidFill>
                <a:latin typeface="Trebuchet MS"/>
                <a:cs typeface="Trebuchet MS"/>
              </a:rPr>
              <a:t>surgical </a:t>
            </a:r>
            <a:r>
              <a:rPr lang="en-US" sz="2800" spc="-65" dirty="0">
                <a:solidFill>
                  <a:srgbClr val="FFFF00"/>
                </a:solidFill>
                <a:latin typeface="Trebuchet MS"/>
                <a:cs typeface="Trebuchet MS"/>
              </a:rPr>
              <a:t>management </a:t>
            </a:r>
            <a:r>
              <a:rPr lang="en-US" sz="2800" spc="-50" dirty="0">
                <a:solidFill>
                  <a:srgbClr val="FFFF00"/>
                </a:solidFill>
                <a:latin typeface="Trebuchet MS"/>
                <a:cs typeface="Trebuchet MS"/>
              </a:rPr>
              <a:t>may </a:t>
            </a:r>
            <a:r>
              <a:rPr lang="en-US" sz="2800" spc="-100" dirty="0">
                <a:solidFill>
                  <a:srgbClr val="FFFF00"/>
                </a:solidFill>
                <a:latin typeface="Trebuchet MS"/>
                <a:cs typeface="Trebuchet MS"/>
              </a:rPr>
              <a:t>be  </a:t>
            </a:r>
            <a:r>
              <a:rPr lang="en-US" sz="2800" spc="-80" dirty="0">
                <a:solidFill>
                  <a:srgbClr val="FFFF00"/>
                </a:solidFill>
                <a:latin typeface="Trebuchet MS"/>
                <a:cs typeface="Trebuchet MS"/>
              </a:rPr>
              <a:t>employed</a:t>
            </a:r>
            <a:r>
              <a:rPr lang="en-US" sz="2800" spc="-3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85" dirty="0">
                <a:solidFill>
                  <a:srgbClr val="FFFF00"/>
                </a:solidFill>
                <a:latin typeface="Trebuchet MS"/>
                <a:cs typeface="Trebuchet MS"/>
              </a:rPr>
              <a:t>when</a:t>
            </a:r>
            <a:r>
              <a:rPr lang="en-US" sz="2800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lang="en-US" sz="2800" spc="-2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20" dirty="0">
                <a:solidFill>
                  <a:srgbClr val="FFFF00"/>
                </a:solidFill>
                <a:latin typeface="Trebuchet MS"/>
                <a:cs typeface="Trebuchet MS"/>
              </a:rPr>
              <a:t>ectopic</a:t>
            </a:r>
            <a:r>
              <a:rPr lang="en-US" sz="2800" spc="-30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FFFF00"/>
                </a:solidFill>
                <a:latin typeface="Trebuchet MS"/>
                <a:cs typeface="Trebuchet MS"/>
              </a:rPr>
              <a:t>has</a:t>
            </a:r>
            <a:r>
              <a:rPr lang="en-US" sz="2800" spc="-2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70" dirty="0">
                <a:solidFill>
                  <a:srgbClr val="FFFF00"/>
                </a:solidFill>
                <a:latin typeface="Trebuchet MS"/>
                <a:cs typeface="Trebuchet MS"/>
              </a:rPr>
              <a:t>not</a:t>
            </a:r>
            <a:r>
              <a:rPr lang="en-US" sz="2800" spc="-2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14" dirty="0">
                <a:solidFill>
                  <a:srgbClr val="FFFF00"/>
                </a:solidFill>
                <a:latin typeface="Trebuchet MS"/>
                <a:cs typeface="Trebuchet MS"/>
              </a:rPr>
              <a:t>ruptured  </a:t>
            </a:r>
            <a:r>
              <a:rPr lang="en-US" sz="2800" spc="-75" dirty="0">
                <a:solidFill>
                  <a:srgbClr val="FFFF00"/>
                </a:solidFill>
                <a:latin typeface="Trebuchet MS"/>
                <a:cs typeface="Trebuchet MS"/>
              </a:rPr>
              <a:t>and</a:t>
            </a:r>
            <a:r>
              <a:rPr lang="en-US" sz="2800" spc="-2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14" dirty="0">
                <a:solidFill>
                  <a:srgbClr val="FFFF00"/>
                </a:solidFill>
                <a:latin typeface="Trebuchet MS"/>
                <a:cs typeface="Trebuchet MS"/>
              </a:rPr>
              <a:t>where</a:t>
            </a:r>
            <a:r>
              <a:rPr lang="en-US" sz="2800" spc="-3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>
                <a:solidFill>
                  <a:srgbClr val="FFFF00"/>
                </a:solidFill>
                <a:latin typeface="Trebuchet MS"/>
                <a:cs typeface="Trebuchet MS"/>
              </a:rPr>
              <a:t>the</a:t>
            </a:r>
            <a:r>
              <a:rPr lang="en-US" sz="2800" spc="-2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110" dirty="0">
                <a:solidFill>
                  <a:srgbClr val="FFFF00"/>
                </a:solidFill>
                <a:latin typeface="Trebuchet MS"/>
                <a:cs typeface="Trebuchet MS"/>
              </a:rPr>
              <a:t>tube</a:t>
            </a:r>
            <a:r>
              <a:rPr lang="en-US" sz="2800" spc="-2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90" dirty="0">
                <a:solidFill>
                  <a:srgbClr val="FFFF00"/>
                </a:solidFill>
                <a:latin typeface="Trebuchet MS"/>
                <a:cs typeface="Trebuchet MS"/>
              </a:rPr>
              <a:t>appears</a:t>
            </a:r>
            <a:r>
              <a:rPr lang="en-US" sz="2800" spc="-2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800" spc="-90" dirty="0" smtClean="0">
                <a:solidFill>
                  <a:srgbClr val="FFFF00"/>
                </a:solidFill>
                <a:latin typeface="Trebuchet MS"/>
                <a:cs typeface="Trebuchet MS"/>
              </a:rPr>
              <a:t>normal</a:t>
            </a:r>
            <a:endParaRPr lang="en-US" sz="2800" dirty="0">
              <a:latin typeface="Trebuchet MS"/>
              <a:cs typeface="Trebuchet MS"/>
            </a:endParaRPr>
          </a:p>
          <a:p>
            <a:pPr marL="12700" lvl="1">
              <a:spcBef>
                <a:spcPts val="325"/>
              </a:spcBef>
              <a:buClr>
                <a:srgbClr val="D6ECFF"/>
              </a:buClr>
              <a:buSzPct val="94642"/>
              <a:tabLst>
                <a:tab pos="354965" algn="l"/>
                <a:tab pos="355600" algn="l"/>
              </a:tabLst>
            </a:pPr>
            <a:r>
              <a:rPr lang="en-US" sz="2800" u="heavy" spc="-7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2-</a:t>
            </a:r>
            <a:r>
              <a:rPr sz="2800" u="heavy" spc="-7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Salpingectomy:</a:t>
            </a:r>
            <a:r>
              <a:rPr lang="en-US" sz="2800" spc="-60" dirty="0" smtClean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30" dirty="0">
                <a:solidFill>
                  <a:srgbClr val="00B0F0"/>
                </a:solidFill>
                <a:latin typeface="Trebuchet MS"/>
                <a:cs typeface="Trebuchet MS"/>
              </a:rPr>
              <a:t>(tubal </a:t>
            </a:r>
            <a:r>
              <a:rPr lang="en-US" sz="2800" spc="-110" dirty="0">
                <a:solidFill>
                  <a:srgbClr val="00B0F0"/>
                </a:solidFill>
                <a:latin typeface="Trebuchet MS"/>
                <a:cs typeface="Trebuchet MS"/>
              </a:rPr>
              <a:t>removal) </a:t>
            </a:r>
            <a:r>
              <a:rPr lang="en-US" sz="2800" spc="-80" dirty="0">
                <a:solidFill>
                  <a:srgbClr val="00B0F0"/>
                </a:solidFill>
                <a:latin typeface="Trebuchet MS"/>
                <a:cs typeface="Trebuchet MS"/>
              </a:rPr>
              <a:t>is </a:t>
            </a:r>
            <a:r>
              <a:rPr lang="en-US" sz="2800" spc="-105" dirty="0">
                <a:solidFill>
                  <a:srgbClr val="00B0F0"/>
                </a:solidFill>
                <a:latin typeface="Trebuchet MS"/>
                <a:cs typeface="Trebuchet MS"/>
              </a:rPr>
              <a:t>the  </a:t>
            </a:r>
            <a:r>
              <a:rPr lang="en-US" sz="2800" spc="-130" dirty="0">
                <a:solidFill>
                  <a:srgbClr val="00B0F0"/>
                </a:solidFill>
                <a:latin typeface="Trebuchet MS"/>
                <a:cs typeface="Trebuchet MS"/>
              </a:rPr>
              <a:t>principle</a:t>
            </a:r>
            <a:r>
              <a:rPr lang="en-US" sz="2800" spc="-30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14" dirty="0">
                <a:solidFill>
                  <a:srgbClr val="00B0F0"/>
                </a:solidFill>
                <a:latin typeface="Trebuchet MS"/>
                <a:cs typeface="Trebuchet MS"/>
              </a:rPr>
              <a:t>treatment</a:t>
            </a:r>
            <a:r>
              <a:rPr lang="en-US" sz="2800" spc="-27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14" dirty="0">
                <a:solidFill>
                  <a:srgbClr val="00B0F0"/>
                </a:solidFill>
                <a:latin typeface="Trebuchet MS"/>
                <a:cs typeface="Trebuchet MS"/>
              </a:rPr>
              <a:t>especially</a:t>
            </a:r>
            <a:r>
              <a:rPr lang="en-US" sz="2800" spc="-30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14" dirty="0">
                <a:solidFill>
                  <a:srgbClr val="00B0F0"/>
                </a:solidFill>
                <a:latin typeface="Trebuchet MS"/>
                <a:cs typeface="Trebuchet MS"/>
              </a:rPr>
              <a:t>where</a:t>
            </a:r>
            <a:r>
              <a:rPr lang="en-US" sz="2800" spc="-31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25" dirty="0">
                <a:solidFill>
                  <a:srgbClr val="00B0F0"/>
                </a:solidFill>
                <a:latin typeface="Trebuchet MS"/>
                <a:cs typeface="Trebuchet MS"/>
              </a:rPr>
              <a:t>there</a:t>
            </a:r>
            <a:r>
              <a:rPr lang="en-US" sz="2800" spc="-30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80" dirty="0">
                <a:solidFill>
                  <a:srgbClr val="00B0F0"/>
                </a:solidFill>
                <a:latin typeface="Trebuchet MS"/>
                <a:cs typeface="Trebuchet MS"/>
              </a:rPr>
              <a:t>is  </a:t>
            </a:r>
            <a:r>
              <a:rPr lang="en-US" sz="2800" spc="-114" dirty="0">
                <a:solidFill>
                  <a:srgbClr val="00B0F0"/>
                </a:solidFill>
                <a:latin typeface="Trebuchet MS"/>
                <a:cs typeface="Trebuchet MS"/>
              </a:rPr>
              <a:t>tubal</a:t>
            </a:r>
            <a:r>
              <a:rPr lang="en-US" sz="2800" spc="-28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800" spc="-120" dirty="0" smtClean="0">
                <a:solidFill>
                  <a:srgbClr val="00B0F0"/>
                </a:solidFill>
                <a:latin typeface="Trebuchet MS"/>
                <a:cs typeface="Trebuchet MS"/>
              </a:rPr>
              <a:t>rupture</a:t>
            </a:r>
            <a:r>
              <a:rPr sz="2800" spc="-409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latin typeface="Trebuchet MS"/>
                <a:cs typeface="Trebuchet MS"/>
              </a:rPr>
              <a:t>3</a:t>
            </a:r>
            <a:r>
              <a:rPr sz="28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Segmental</a:t>
            </a:r>
            <a:r>
              <a:rPr sz="2800" b="1" spc="-27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Trebuchet MS"/>
                <a:cs typeface="Trebuchet MS"/>
              </a:rPr>
              <a:t>resection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Cutting</a:t>
            </a:r>
            <a:r>
              <a:rPr sz="2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out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affected 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portion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tube.</a:t>
            </a:r>
            <a:endParaRPr sz="2800" dirty="0">
              <a:latin typeface="Trebuchet MS"/>
              <a:cs typeface="Trebuchet MS"/>
            </a:endParaRPr>
          </a:p>
          <a:p>
            <a:pPr marL="12700" marR="179070">
              <a:lnSpc>
                <a:spcPts val="3020"/>
              </a:lnSpc>
              <a:spcBef>
                <a:spcPts val="710"/>
              </a:spcBef>
              <a:buClr>
                <a:srgbClr val="D6ECFF"/>
              </a:buClr>
              <a:buSzPct val="94642"/>
              <a:tabLst>
                <a:tab pos="354965" algn="l"/>
                <a:tab pos="355600" algn="l"/>
              </a:tabLst>
            </a:pPr>
            <a:r>
              <a:rPr lang="en-US" sz="2800" u="heavy" spc="-11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3-</a:t>
            </a:r>
            <a:r>
              <a:rPr sz="2800" u="heavy" spc="-11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Fimbrial</a:t>
            </a:r>
            <a:r>
              <a:rPr sz="2800" u="heavy" spc="-28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expression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"Milking"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out 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tube.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70077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Ectopic</a:t>
            </a:r>
            <a:r>
              <a:rPr spc="-665" dirty="0"/>
              <a:t> </a:t>
            </a:r>
            <a:r>
              <a:rPr spc="-19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452406"/>
            <a:ext cx="7747000" cy="53111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3200" spc="-210" dirty="0">
                <a:solidFill>
                  <a:srgbClr val="C1EEFF"/>
                </a:solidFill>
                <a:latin typeface="Trebuchet MS"/>
                <a:cs typeface="Trebuchet MS"/>
              </a:rPr>
              <a:t>Expectant</a:t>
            </a:r>
            <a:r>
              <a:rPr sz="3200" spc="-730" dirty="0">
                <a:solidFill>
                  <a:srgbClr val="C1EEFF"/>
                </a:solidFill>
                <a:latin typeface="Trebuchet MS"/>
                <a:cs typeface="Trebuchet MS"/>
              </a:rPr>
              <a:t> </a:t>
            </a:r>
            <a:r>
              <a:rPr sz="3200" spc="-250" dirty="0">
                <a:solidFill>
                  <a:srgbClr val="C1EEFF"/>
                </a:solidFill>
                <a:latin typeface="Trebuchet MS"/>
                <a:cs typeface="Trebuchet MS"/>
              </a:rPr>
              <a:t>Treatment</a:t>
            </a:r>
            <a:endParaRPr sz="3200">
              <a:latin typeface="Trebuchet MS"/>
              <a:cs typeface="Trebuchet MS"/>
            </a:endParaRPr>
          </a:p>
          <a:p>
            <a:pPr marL="423545" marR="415290" indent="-342900">
              <a:lnSpc>
                <a:spcPct val="80000"/>
              </a:lnSpc>
              <a:spcBef>
                <a:spcPts val="147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600" spc="-40" dirty="0">
                <a:solidFill>
                  <a:srgbClr val="FFFFFF"/>
                </a:solidFill>
                <a:latin typeface="Trebuchet MS"/>
                <a:cs typeface="Trebuchet MS"/>
              </a:rPr>
              <a:t>Used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pain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less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indicators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that the  </a:t>
            </a:r>
            <a:r>
              <a:rPr sz="2600" spc="-11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bleeding</a:t>
            </a:r>
            <a:r>
              <a:rPr sz="26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rebuchet MS"/>
                <a:cs typeface="Trebuchet MS"/>
              </a:rPr>
              <a:t>too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much</a:t>
            </a:r>
            <a:endParaRPr sz="2600">
              <a:latin typeface="Trebuchet MS"/>
              <a:cs typeface="Trebuchet MS"/>
            </a:endParaRPr>
          </a:p>
          <a:p>
            <a:pPr marL="423545" marR="5080" indent="-342900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Expectant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involves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close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follow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solidFill>
                  <a:srgbClr val="00B0F0"/>
                </a:solidFill>
                <a:latin typeface="Trebuchet MS"/>
                <a:cs typeface="Trebuchet MS"/>
              </a:rPr>
              <a:t>hCG </a:t>
            </a:r>
            <a:r>
              <a:rPr sz="2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tests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every </a:t>
            </a:r>
            <a:r>
              <a:rPr sz="2600" spc="-130" dirty="0">
                <a:solidFill>
                  <a:srgbClr val="FFFF00"/>
                </a:solidFill>
                <a:latin typeface="Trebuchet MS"/>
                <a:cs typeface="Trebuchet MS"/>
              </a:rPr>
              <a:t>2‐7 </a:t>
            </a:r>
            <a:r>
              <a:rPr sz="2600" spc="-50" dirty="0">
                <a:solidFill>
                  <a:srgbClr val="FFFF00"/>
                </a:solidFill>
                <a:latin typeface="Trebuchet MS"/>
                <a:cs typeface="Trebuchet MS"/>
              </a:rPr>
              <a:t>days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until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levels </a:t>
            </a:r>
            <a:r>
              <a:rPr sz="2600" spc="-90" dirty="0">
                <a:solidFill>
                  <a:srgbClr val="FFFF00"/>
                </a:solidFill>
                <a:latin typeface="Trebuchet MS"/>
                <a:cs typeface="Trebuchet MS"/>
              </a:rPr>
              <a:t>have </a:t>
            </a:r>
            <a:r>
              <a:rPr sz="2600" spc="-110" dirty="0">
                <a:solidFill>
                  <a:srgbClr val="FFFF00"/>
                </a:solidFill>
                <a:latin typeface="Trebuchet MS"/>
                <a:cs typeface="Trebuchet MS"/>
              </a:rPr>
              <a:t>returned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to 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normal</a:t>
            </a:r>
            <a:endParaRPr sz="260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7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60" dirty="0">
                <a:solidFill>
                  <a:srgbClr val="EA157A"/>
                </a:solidFill>
                <a:latin typeface="Trebuchet MS"/>
                <a:cs typeface="Trebuchet MS"/>
              </a:rPr>
              <a:t>90%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selected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patients</a:t>
            </a:r>
            <a:endParaRPr sz="2600">
              <a:latin typeface="Trebuchet MS"/>
              <a:cs typeface="Trebuchet MS"/>
            </a:endParaRPr>
          </a:p>
          <a:p>
            <a:pPr marL="423545" marR="105410" indent="-342900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Methotrexate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310" dirty="0">
                <a:solidFill>
                  <a:srgbClr val="EA157A"/>
                </a:solidFill>
                <a:latin typeface="Trebuchet MS"/>
                <a:cs typeface="Trebuchet MS"/>
              </a:rPr>
              <a:t>–</a:t>
            </a:r>
            <a:r>
              <a:rPr sz="2600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drug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Trebuchet MS"/>
                <a:cs typeface="Trebuchet MS"/>
              </a:rPr>
              <a:t>destroys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actively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Trebuchet MS"/>
                <a:cs typeface="Trebuchet MS"/>
              </a:rPr>
              <a:t>growing 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tissues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placental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tissues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used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Trebuchet MS"/>
                <a:cs typeface="Trebuchet MS"/>
              </a:rPr>
              <a:t>injection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selected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to  avoid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r>
              <a:rPr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Trebuchet MS"/>
                <a:cs typeface="Trebuchet MS"/>
              </a:rPr>
              <a:t>(in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Trebuchet MS"/>
                <a:cs typeface="Trebuchet MS"/>
              </a:rPr>
              <a:t>ruptured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ectopic)</a:t>
            </a:r>
            <a:endParaRPr sz="2600">
              <a:latin typeface="Trebuchet MS"/>
              <a:cs typeface="Trebuchet MS"/>
            </a:endParaRPr>
          </a:p>
          <a:p>
            <a:pPr marL="423545" marR="314960" indent="-342900" algn="just">
              <a:lnSpc>
                <a:spcPct val="80000"/>
              </a:lnSpc>
              <a:spcBef>
                <a:spcPts val="70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83234" algn="l"/>
              </a:tabLst>
            </a:pPr>
            <a:r>
              <a:rPr dirty="0"/>
              <a:t>	</a:t>
            </a:r>
            <a:r>
              <a:rPr sz="2600" spc="-35" dirty="0">
                <a:solidFill>
                  <a:srgbClr val="FFFFFF"/>
                </a:solidFill>
                <a:latin typeface="Trebuchet MS"/>
                <a:cs typeface="Trebuchet MS"/>
              </a:rPr>
              <a:t>Side</a:t>
            </a:r>
            <a:r>
              <a:rPr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effects</a:t>
            </a:r>
            <a:r>
              <a:rPr sz="26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00B0F0"/>
                </a:solidFill>
                <a:latin typeface="Trebuchet MS"/>
                <a:cs typeface="Trebuchet MS"/>
              </a:rPr>
              <a:t>abdominal</a:t>
            </a:r>
            <a:r>
              <a:rPr sz="2600" spc="-26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00B0F0"/>
                </a:solidFill>
                <a:latin typeface="Trebuchet MS"/>
                <a:cs typeface="Trebuchet MS"/>
              </a:rPr>
              <a:t>pain</a:t>
            </a:r>
            <a:r>
              <a:rPr sz="2600" spc="-26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31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7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rebuchet MS"/>
                <a:cs typeface="Trebuchet MS"/>
              </a:rPr>
              <a:t>days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sz="2600" spc="105" dirty="0">
                <a:solidFill>
                  <a:srgbClr val="FFFFFF"/>
                </a:solidFill>
                <a:latin typeface="Trebuchet MS"/>
                <a:cs typeface="Trebuchet MS"/>
              </a:rPr>
              <a:t>50%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cases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mild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Trebuchet MS"/>
                <a:cs typeface="Trebuchet MS"/>
              </a:rPr>
              <a:t>symptoms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Trebuchet MS"/>
                <a:cs typeface="Trebuchet MS"/>
              </a:rPr>
              <a:t>nausea,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rebuchet MS"/>
                <a:cs typeface="Trebuchet MS"/>
              </a:rPr>
              <a:t>mouth  </a:t>
            </a:r>
            <a:r>
              <a:rPr sz="2600" spc="-60" dirty="0">
                <a:solidFill>
                  <a:srgbClr val="FFFFFF"/>
                </a:solidFill>
                <a:latin typeface="Trebuchet MS"/>
                <a:cs typeface="Trebuchet MS"/>
              </a:rPr>
              <a:t>dryness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Trebuchet MS"/>
                <a:cs typeface="Trebuchet MS"/>
              </a:rPr>
              <a:t>soreness</a:t>
            </a:r>
            <a:r>
              <a:rPr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diarrhoea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289" y="969517"/>
            <a:ext cx="53359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Medical</a:t>
            </a:r>
            <a:r>
              <a:rPr spc="-655" dirty="0"/>
              <a:t> </a:t>
            </a:r>
            <a:r>
              <a:rPr spc="-135" dirty="0"/>
              <a:t>Management</a:t>
            </a:r>
            <a:r>
              <a:rPr spc="-655" dirty="0"/>
              <a:t> </a:t>
            </a:r>
            <a:r>
              <a:rPr spc="-250" dirty="0"/>
              <a:t>with  </a:t>
            </a:r>
            <a:r>
              <a:rPr spc="-210" dirty="0"/>
              <a:t>Methotrexate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4377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hCG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level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below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certain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limit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risk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imminent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rupture,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doctor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prescribe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drug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called </a:t>
            </a:r>
            <a:r>
              <a:rPr sz="3000" u="heavy" spc="-15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14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methotrexate</a:t>
            </a:r>
            <a:r>
              <a:rPr sz="3000" spc="-34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treat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pregnancy.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Methotrexate is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also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used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chemotherapy 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works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stop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rapidly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cells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multiplying.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drug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administered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injection.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830" y="1799081"/>
            <a:ext cx="7416545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2284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In</a:t>
            </a:r>
            <a:r>
              <a:rPr spc="-625" dirty="0"/>
              <a:t> </a:t>
            </a:r>
            <a:r>
              <a:rPr spc="-220" dirty="0"/>
              <a:t>the</a:t>
            </a:r>
            <a:r>
              <a:rPr spc="-635" dirty="0"/>
              <a:t> </a:t>
            </a:r>
            <a:r>
              <a:rPr spc="-235" dirty="0"/>
              <a:t>Fallopian</a:t>
            </a:r>
            <a:r>
              <a:rPr spc="-615" dirty="0"/>
              <a:t> </a:t>
            </a:r>
            <a:r>
              <a:rPr spc="-225" dirty="0"/>
              <a:t>tubes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004" y="5941567"/>
            <a:ext cx="69989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Ovarian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ectopic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Ovary is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white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structure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middle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Pregnancy implanted on the far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right side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of the ovary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18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"X" 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Clotted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blood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are seen around the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ovary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Ovarian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pregnancies are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rare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8750" y="457199"/>
            <a:ext cx="7130033" cy="5301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8388985" cy="6855459"/>
            <a:chOff x="457200" y="457200"/>
            <a:chExt cx="8388985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677" y="2014727"/>
              <a:ext cx="7993380" cy="5112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2865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058659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complication</a:t>
            </a:r>
            <a:r>
              <a:rPr sz="3000" u="heavy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is</a:t>
            </a:r>
            <a:r>
              <a:rPr sz="3000" u="heavy" spc="-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rupture  </a:t>
            </a:r>
            <a:r>
              <a:rPr sz="3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with</a:t>
            </a:r>
            <a:r>
              <a:rPr sz="3000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internal</a:t>
            </a:r>
            <a:r>
              <a:rPr sz="3000" u="heavy" spc="-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bleeding</a:t>
            </a:r>
            <a:r>
              <a:rPr sz="3000" u="heavy" spc="-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that</a:t>
            </a:r>
            <a:r>
              <a:rPr sz="3000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leads</a:t>
            </a:r>
            <a:r>
              <a:rPr sz="3000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to</a:t>
            </a:r>
            <a:r>
              <a:rPr sz="3000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shock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. 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Death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rupture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rare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women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who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access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modern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facilities. 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Infertility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occurs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‐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who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had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pregnancy.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732" y="717804"/>
            <a:ext cx="7848600" cy="648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762000"/>
            <a:ext cx="6477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65" dirty="0">
                <a:solidFill>
                  <a:srgbClr val="FFFF00"/>
                </a:solidFill>
              </a:rPr>
              <a:t>Spontaneous</a:t>
            </a:r>
            <a:r>
              <a:rPr sz="4400" spc="-865" dirty="0">
                <a:solidFill>
                  <a:srgbClr val="FFFF00"/>
                </a:solidFill>
              </a:rPr>
              <a:t> </a:t>
            </a:r>
            <a:r>
              <a:rPr lang="en-US" sz="4400" spc="-865" dirty="0" smtClean="0">
                <a:solidFill>
                  <a:srgbClr val="FFFF00"/>
                </a:solidFill>
              </a:rPr>
              <a:t> </a:t>
            </a:r>
            <a:r>
              <a:rPr sz="4400" spc="-195" dirty="0" smtClean="0">
                <a:solidFill>
                  <a:srgbClr val="FFFF00"/>
                </a:solidFill>
              </a:rPr>
              <a:t>Abortion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575306"/>
            <a:ext cx="8762999" cy="460382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600" b="1" u="heavy" spc="-210" dirty="0">
                <a:solidFill>
                  <a:srgbClr val="61B6FF"/>
                </a:solidFill>
                <a:uFill>
                  <a:solidFill>
                    <a:srgbClr val="61B6FF"/>
                  </a:solidFill>
                </a:uFill>
                <a:latin typeface="Trebuchet MS"/>
                <a:cs typeface="Trebuchet MS"/>
              </a:rPr>
              <a:t>Causes</a:t>
            </a:r>
            <a:endParaRPr sz="36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45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Maldevelopment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conceptus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 algn="just">
              <a:lnSpc>
                <a:spcPct val="100000"/>
              </a:lnSpc>
              <a:spcBef>
                <a:spcPts val="650"/>
              </a:spcBef>
              <a:buSzPct val="88461"/>
              <a:buFont typeface="Wingdings"/>
              <a:buChar char=""/>
              <a:tabLst>
                <a:tab pos="753745" algn="l"/>
              </a:tabLst>
            </a:pPr>
            <a:r>
              <a:rPr sz="2600" b="1" spc="25" dirty="0">
                <a:solidFill>
                  <a:srgbClr val="EA157A"/>
                </a:solidFill>
                <a:latin typeface="Trebuchet MS"/>
                <a:cs typeface="Trebuchet MS"/>
              </a:rPr>
              <a:t>Most </a:t>
            </a:r>
            <a:r>
              <a:rPr sz="2600" b="1" spc="-65" dirty="0">
                <a:solidFill>
                  <a:srgbClr val="EA157A"/>
                </a:solidFill>
                <a:latin typeface="Trebuchet MS"/>
                <a:cs typeface="Trebuchet MS"/>
              </a:rPr>
              <a:t>common</a:t>
            </a:r>
            <a:r>
              <a:rPr sz="2600" b="1" spc="-53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b="1" spc="-110" dirty="0">
                <a:solidFill>
                  <a:srgbClr val="EA157A"/>
                </a:solidFill>
                <a:latin typeface="Trebuchet MS"/>
                <a:cs typeface="Trebuchet MS"/>
              </a:rPr>
              <a:t>cause</a:t>
            </a:r>
            <a:endParaRPr sz="2600" dirty="0">
              <a:latin typeface="Trebuchet MS"/>
              <a:cs typeface="Trebuchet MS"/>
            </a:endParaRPr>
          </a:p>
          <a:p>
            <a:pPr marL="753110" marR="5080" lvl="1" indent="-285750" algn="just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745" algn="l"/>
              </a:tabLst>
            </a:pPr>
            <a:r>
              <a:rPr sz="2600" b="1" spc="-70" dirty="0">
                <a:solidFill>
                  <a:srgbClr val="EA157A"/>
                </a:solidFill>
                <a:latin typeface="Trebuchet MS"/>
                <a:cs typeface="Trebuchet MS"/>
              </a:rPr>
              <a:t>Chromosomal </a:t>
            </a:r>
            <a:r>
              <a:rPr sz="2600" b="1" spc="-90" dirty="0">
                <a:solidFill>
                  <a:srgbClr val="EA157A"/>
                </a:solidFill>
                <a:latin typeface="Trebuchet MS"/>
                <a:cs typeface="Trebuchet MS"/>
              </a:rPr>
              <a:t>abnormalities </a:t>
            </a:r>
            <a:r>
              <a:rPr sz="2600" b="1" spc="-110" dirty="0">
                <a:solidFill>
                  <a:srgbClr val="EA157A"/>
                </a:solidFill>
                <a:latin typeface="Trebuchet MS"/>
                <a:cs typeface="Trebuchet MS"/>
              </a:rPr>
              <a:t>account </a:t>
            </a:r>
            <a:r>
              <a:rPr sz="2600" b="1" spc="-114" dirty="0">
                <a:solidFill>
                  <a:srgbClr val="EA157A"/>
                </a:solidFill>
                <a:latin typeface="Trebuchet MS"/>
                <a:cs typeface="Trebuchet MS"/>
              </a:rPr>
              <a:t>for </a:t>
            </a:r>
            <a:r>
              <a:rPr sz="2600" b="1" spc="-30" dirty="0">
                <a:solidFill>
                  <a:srgbClr val="EA157A"/>
                </a:solidFill>
                <a:latin typeface="Trebuchet MS"/>
                <a:cs typeface="Trebuchet MS"/>
              </a:rPr>
              <a:t>70% </a:t>
            </a:r>
            <a:r>
              <a:rPr sz="2600" b="1" spc="-835" dirty="0">
                <a:solidFill>
                  <a:srgbClr val="EA157A"/>
                </a:solidFill>
                <a:latin typeface="Trebuchet MS"/>
                <a:cs typeface="Trebuchet MS"/>
              </a:rPr>
              <a:t>of </a:t>
            </a:r>
            <a:r>
              <a:rPr sz="2600" b="1" spc="-7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b="1" spc="-125" dirty="0">
                <a:solidFill>
                  <a:srgbClr val="EA157A"/>
                </a:solidFill>
                <a:latin typeface="Trebuchet MS"/>
                <a:cs typeface="Trebuchet MS"/>
              </a:rPr>
              <a:t>defective </a:t>
            </a:r>
            <a:r>
              <a:rPr sz="2600" b="1" spc="-100" dirty="0">
                <a:solidFill>
                  <a:srgbClr val="EA157A"/>
                </a:solidFill>
                <a:latin typeface="Trebuchet MS"/>
                <a:cs typeface="Trebuchet MS"/>
              </a:rPr>
              <a:t>conceptions </a:t>
            </a:r>
            <a:r>
              <a:rPr sz="2600" spc="-135" dirty="0">
                <a:solidFill>
                  <a:srgbClr val="61B6FF"/>
                </a:solidFill>
                <a:latin typeface="Trebuchet MS"/>
                <a:cs typeface="Trebuchet MS"/>
              </a:rPr>
              <a:t>like </a:t>
            </a:r>
            <a:r>
              <a:rPr sz="2600" spc="-20" dirty="0">
                <a:solidFill>
                  <a:srgbClr val="61B6FF"/>
                </a:solidFill>
                <a:latin typeface="Trebuchet MS"/>
                <a:cs typeface="Trebuchet MS"/>
              </a:rPr>
              <a:t>monosomy </a:t>
            </a:r>
            <a:r>
              <a:rPr sz="2600" spc="-270" dirty="0">
                <a:solidFill>
                  <a:srgbClr val="61B6FF"/>
                </a:solidFill>
                <a:latin typeface="Trebuchet MS"/>
                <a:cs typeface="Trebuchet MS"/>
              </a:rPr>
              <a:t>, </a:t>
            </a:r>
            <a:r>
              <a:rPr sz="2600" spc="-110" dirty="0">
                <a:solidFill>
                  <a:srgbClr val="61B6FF"/>
                </a:solidFill>
                <a:latin typeface="Trebuchet MS"/>
                <a:cs typeface="Trebuchet MS"/>
              </a:rPr>
              <a:t>trisomy,  </a:t>
            </a:r>
            <a:r>
              <a:rPr sz="2600" spc="-65" dirty="0">
                <a:solidFill>
                  <a:srgbClr val="61B6FF"/>
                </a:solidFill>
                <a:latin typeface="Trebuchet MS"/>
                <a:cs typeface="Trebuchet MS"/>
              </a:rPr>
              <a:t>chromosomal</a:t>
            </a:r>
            <a:r>
              <a:rPr sz="2600" spc="-250" dirty="0">
                <a:solidFill>
                  <a:srgbClr val="61B6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61B6FF"/>
                </a:solidFill>
                <a:latin typeface="Trebuchet MS"/>
                <a:cs typeface="Trebuchet MS"/>
              </a:rPr>
              <a:t>traslocation.</a:t>
            </a:r>
            <a:endParaRPr sz="26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Defective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Implantation</a:t>
            </a:r>
            <a:endParaRPr sz="3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Font typeface="Wingdings"/>
              <a:buChar char=""/>
            </a:pPr>
            <a:endParaRPr sz="43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Fibroids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15855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Surgery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39711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final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possibility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 an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pregnancy.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 is continuing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 </a:t>
            </a:r>
            <a:r>
              <a:rPr sz="3000" spc="-40" dirty="0">
                <a:solidFill>
                  <a:srgbClr val="FFFFFF"/>
                </a:solidFill>
                <a:latin typeface="Trebuchet MS"/>
                <a:cs typeface="Trebuchet MS"/>
              </a:rPr>
              <a:t>posing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threat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rupture,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already 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ruptured,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surgical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treatment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default 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unavoidable.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06602"/>
            <a:ext cx="9144000" cy="5688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35584"/>
            <a:ext cx="15855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Surgery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519" y="2066035"/>
            <a:ext cx="78346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surgical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treatment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an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pregnancy,  the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doctor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operates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remove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fallopian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tube.</a:t>
            </a:r>
            <a:r>
              <a:rPr sz="30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involve</a:t>
            </a:r>
            <a:r>
              <a:rPr sz="3000" spc="-31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u="heavy" spc="-13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laparascopy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30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Sometimes</a:t>
            </a:r>
            <a:r>
              <a:rPr sz="30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way 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repair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damage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fallopian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tube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doctor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remove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affected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tube.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933450"/>
            <a:ext cx="8425433" cy="5689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5688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Chances</a:t>
            </a:r>
            <a:r>
              <a:rPr spc="-605" dirty="0"/>
              <a:t> </a:t>
            </a:r>
            <a:r>
              <a:rPr spc="-165" dirty="0"/>
              <a:t>of</a:t>
            </a:r>
            <a:r>
              <a:rPr spc="-610" dirty="0"/>
              <a:t> </a:t>
            </a:r>
            <a:r>
              <a:rPr spc="-265" dirty="0"/>
              <a:t>future</a:t>
            </a:r>
            <a:r>
              <a:rPr spc="-600" dirty="0"/>
              <a:t> </a:t>
            </a:r>
            <a:r>
              <a:rPr spc="-21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2370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chance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depends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on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status of </a:t>
            </a:r>
            <a:r>
              <a:rPr sz="3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the </a:t>
            </a:r>
            <a:r>
              <a:rPr sz="30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adnexa </a:t>
            </a:r>
            <a:r>
              <a:rPr sz="3000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left </a:t>
            </a:r>
            <a:r>
              <a:rPr sz="3000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behind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chance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recurrent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pregnancy is  about </a:t>
            </a:r>
            <a:r>
              <a:rPr sz="3000" spc="110" dirty="0">
                <a:solidFill>
                  <a:srgbClr val="FFFFFF"/>
                </a:solidFill>
                <a:latin typeface="Trebuchet MS"/>
                <a:cs typeface="Trebuchet MS"/>
              </a:rPr>
              <a:t>10%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0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depends </a:t>
            </a:r>
            <a:r>
              <a:rPr sz="3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on </a:t>
            </a:r>
            <a:r>
              <a:rPr sz="3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whether the  </a:t>
            </a:r>
            <a:r>
              <a:rPr sz="3000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affected</a:t>
            </a:r>
            <a:r>
              <a:rPr sz="3000" u="heavy" spc="-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tube</a:t>
            </a:r>
            <a:r>
              <a:rPr sz="3000" u="heavy" spc="-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was</a:t>
            </a:r>
            <a:r>
              <a:rPr sz="3000" u="heavy" spc="-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repaired</a:t>
            </a:r>
            <a:r>
              <a:rPr sz="3000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(salpingostomy)  </a:t>
            </a:r>
            <a:r>
              <a:rPr sz="30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 removed</a:t>
            </a:r>
            <a:r>
              <a:rPr sz="3000" u="heavy" spc="-5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(salpingectomy).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590" y="815593"/>
            <a:ext cx="45389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000" spc="-15" dirty="0">
                <a:solidFill>
                  <a:srgbClr val="FFFFFF"/>
                </a:solidFill>
                <a:latin typeface="Trebuchet MS"/>
                <a:cs typeface="Trebuchet MS"/>
              </a:rPr>
              <a:t>Photo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tubal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1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laparoscopy</a:t>
            </a:r>
            <a:r>
              <a:rPr sz="1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endParaRPr sz="1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swollen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tube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containing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1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0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stump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left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tube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seen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‐</a:t>
            </a:r>
            <a:r>
              <a:rPr sz="1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1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woman</a:t>
            </a:r>
            <a:r>
              <a:rPr sz="1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had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previous</a:t>
            </a:r>
            <a:r>
              <a:rPr sz="1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tubal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ligation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2082" y="2014727"/>
            <a:ext cx="6408420" cy="503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4017" y="6269228"/>
            <a:ext cx="430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Close view of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same ectopic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5157" y="790955"/>
            <a:ext cx="6192773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588" y="4964683"/>
            <a:ext cx="6934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After laparoscopic resection of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tube, the tubal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stump is seen at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1475" y="717804"/>
            <a:ext cx="554355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5935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Heterotopic</a:t>
            </a:r>
            <a:r>
              <a:rPr spc="-620" dirty="0"/>
              <a:t> </a:t>
            </a:r>
            <a:r>
              <a:rPr spc="-215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88717"/>
            <a:ext cx="7463155" cy="39027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D6EC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rare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cases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pregnancy,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two 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fertilized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eggs,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one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outside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uterus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other 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inside.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called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heterotopic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pregnancy.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Often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intrauterine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pregnancy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discovered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later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ectopic,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mainly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painful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emergency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nature 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pregnancies. 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Since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ectopic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pregnancies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are 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normally discovered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removed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very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early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in the 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pregnancy,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ultrasound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find the additional 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pregnancy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inside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uterus.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hCG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continue 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rise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removal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ectopic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pregnancy,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there 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chance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that a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pregnancy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inside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uterus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still  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viable.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normally discovered 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ultrasound.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817" y="3169412"/>
            <a:ext cx="72104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5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4400" b="1" spc="-7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4400" b="1" spc="-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145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4400" b="1" spc="-5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114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solidFill>
                  <a:srgbClr val="FFFF00"/>
                </a:solidFill>
                <a:latin typeface="Trebuchet MS"/>
                <a:cs typeface="Trebuchet MS"/>
              </a:rPr>
              <a:t>Spontaneous</a:t>
            </a:r>
            <a:r>
              <a:rPr b="1" spc="-7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b="1" spc="-210" dirty="0">
                <a:solidFill>
                  <a:srgbClr val="FFFF00"/>
                </a:solidFill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585975"/>
            <a:ext cx="11690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0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455" y="2231898"/>
            <a:ext cx="7791450" cy="5083810"/>
            <a:chOff x="1362455" y="2231898"/>
            <a:chExt cx="7791450" cy="5083810"/>
          </a:xfrm>
        </p:grpSpPr>
        <p:sp>
          <p:nvSpPr>
            <p:cNvPr id="5" name="object 5"/>
            <p:cNvSpPr/>
            <p:nvPr/>
          </p:nvSpPr>
          <p:spPr>
            <a:xfrm>
              <a:off x="1371599" y="2241042"/>
              <a:ext cx="7772400" cy="5074285"/>
            </a:xfrm>
            <a:custGeom>
              <a:avLst/>
              <a:gdLst/>
              <a:ahLst/>
              <a:cxnLst/>
              <a:rect l="l" t="t" r="r" b="b"/>
              <a:pathLst>
                <a:path w="7772400" h="5074284">
                  <a:moveTo>
                    <a:pt x="7772400" y="5074158"/>
                  </a:moveTo>
                  <a:lnTo>
                    <a:pt x="7772400" y="0"/>
                  </a:lnTo>
                  <a:lnTo>
                    <a:pt x="0" y="0"/>
                  </a:lnTo>
                  <a:lnTo>
                    <a:pt x="0" y="5074158"/>
                  </a:lnTo>
                  <a:lnTo>
                    <a:pt x="7772400" y="5074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62455" y="2231898"/>
              <a:ext cx="7791450" cy="5083810"/>
            </a:xfrm>
            <a:custGeom>
              <a:avLst/>
              <a:gdLst/>
              <a:ahLst/>
              <a:cxnLst/>
              <a:rect l="l" t="t" r="r" b="b"/>
              <a:pathLst>
                <a:path w="7791450" h="5083809">
                  <a:moveTo>
                    <a:pt x="7791450" y="5083302"/>
                  </a:moveTo>
                  <a:lnTo>
                    <a:pt x="7791450" y="3809"/>
                  </a:lnTo>
                  <a:lnTo>
                    <a:pt x="7786878" y="0"/>
                  </a:lnTo>
                  <a:lnTo>
                    <a:pt x="4571" y="0"/>
                  </a:lnTo>
                  <a:lnTo>
                    <a:pt x="0" y="3810"/>
                  </a:lnTo>
                  <a:lnTo>
                    <a:pt x="0" y="5083302"/>
                  </a:lnTo>
                  <a:lnTo>
                    <a:pt x="9144" y="5083302"/>
                  </a:lnTo>
                  <a:lnTo>
                    <a:pt x="9144" y="19050"/>
                  </a:lnTo>
                  <a:lnTo>
                    <a:pt x="19050" y="9144"/>
                  </a:lnTo>
                  <a:lnTo>
                    <a:pt x="19050" y="19050"/>
                  </a:lnTo>
                  <a:lnTo>
                    <a:pt x="7772400" y="19049"/>
                  </a:lnTo>
                  <a:lnTo>
                    <a:pt x="7772400" y="9143"/>
                  </a:lnTo>
                  <a:lnTo>
                    <a:pt x="7781544" y="19049"/>
                  </a:lnTo>
                  <a:lnTo>
                    <a:pt x="7781544" y="5083302"/>
                  </a:lnTo>
                  <a:lnTo>
                    <a:pt x="7791450" y="5083302"/>
                  </a:lnTo>
                  <a:close/>
                </a:path>
                <a:path w="7791450" h="5083809">
                  <a:moveTo>
                    <a:pt x="19050" y="19050"/>
                  </a:moveTo>
                  <a:lnTo>
                    <a:pt x="19050" y="9144"/>
                  </a:lnTo>
                  <a:lnTo>
                    <a:pt x="9144" y="19050"/>
                  </a:lnTo>
                  <a:lnTo>
                    <a:pt x="19050" y="19050"/>
                  </a:lnTo>
                  <a:close/>
                </a:path>
                <a:path w="7791450" h="5083809">
                  <a:moveTo>
                    <a:pt x="19050" y="5074158"/>
                  </a:moveTo>
                  <a:lnTo>
                    <a:pt x="19050" y="19050"/>
                  </a:lnTo>
                  <a:lnTo>
                    <a:pt x="9144" y="19050"/>
                  </a:lnTo>
                  <a:lnTo>
                    <a:pt x="9144" y="5074158"/>
                  </a:lnTo>
                  <a:lnTo>
                    <a:pt x="19050" y="5074158"/>
                  </a:lnTo>
                  <a:close/>
                </a:path>
                <a:path w="7791450" h="5083809">
                  <a:moveTo>
                    <a:pt x="7781544" y="5074158"/>
                  </a:moveTo>
                  <a:lnTo>
                    <a:pt x="9144" y="5074158"/>
                  </a:lnTo>
                  <a:lnTo>
                    <a:pt x="19050" y="5083302"/>
                  </a:lnTo>
                  <a:lnTo>
                    <a:pt x="7772400" y="5083302"/>
                  </a:lnTo>
                  <a:lnTo>
                    <a:pt x="7781544" y="5074158"/>
                  </a:lnTo>
                  <a:close/>
                </a:path>
                <a:path w="7791450" h="5083809">
                  <a:moveTo>
                    <a:pt x="19050" y="5083302"/>
                  </a:moveTo>
                  <a:lnTo>
                    <a:pt x="9144" y="5074158"/>
                  </a:lnTo>
                  <a:lnTo>
                    <a:pt x="9144" y="5083302"/>
                  </a:lnTo>
                  <a:lnTo>
                    <a:pt x="19050" y="5083302"/>
                  </a:lnTo>
                  <a:close/>
                </a:path>
                <a:path w="7791450" h="5083809">
                  <a:moveTo>
                    <a:pt x="7781544" y="19049"/>
                  </a:moveTo>
                  <a:lnTo>
                    <a:pt x="7772400" y="9143"/>
                  </a:lnTo>
                  <a:lnTo>
                    <a:pt x="7772400" y="19049"/>
                  </a:lnTo>
                  <a:lnTo>
                    <a:pt x="7781544" y="19049"/>
                  </a:lnTo>
                  <a:close/>
                </a:path>
                <a:path w="7791450" h="5083809">
                  <a:moveTo>
                    <a:pt x="7781544" y="5074158"/>
                  </a:moveTo>
                  <a:lnTo>
                    <a:pt x="7781544" y="19049"/>
                  </a:lnTo>
                  <a:lnTo>
                    <a:pt x="7772400" y="19049"/>
                  </a:lnTo>
                  <a:lnTo>
                    <a:pt x="7772400" y="5074158"/>
                  </a:lnTo>
                  <a:lnTo>
                    <a:pt x="7781544" y="5074158"/>
                  </a:lnTo>
                  <a:close/>
                </a:path>
                <a:path w="7791450" h="5083809">
                  <a:moveTo>
                    <a:pt x="7781544" y="5083302"/>
                  </a:moveTo>
                  <a:lnTo>
                    <a:pt x="7781544" y="5074158"/>
                  </a:lnTo>
                  <a:lnTo>
                    <a:pt x="7772400" y="5083302"/>
                  </a:lnTo>
                  <a:lnTo>
                    <a:pt x="7781544" y="508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1600" y="2241042"/>
            <a:ext cx="7772400" cy="54168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2920" indent="-343535">
              <a:lnSpc>
                <a:spcPct val="100000"/>
              </a:lnSpc>
              <a:spcBef>
                <a:spcPts val="18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800" b="1" spc="-70" dirty="0">
                <a:latin typeface="Trebuchet MS"/>
                <a:cs typeface="Trebuchet MS"/>
              </a:rPr>
              <a:t>Maternal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Infection</a:t>
            </a:r>
            <a:endParaRPr sz="2800" dirty="0">
              <a:latin typeface="Trebuchet MS"/>
              <a:cs typeface="Trebuchet MS"/>
            </a:endParaRPr>
          </a:p>
          <a:p>
            <a:pPr marL="831850" marR="990600" lvl="1" indent="-285750">
              <a:lnSpc>
                <a:spcPct val="100000"/>
              </a:lnSpc>
              <a:spcBef>
                <a:spcPts val="64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831850" algn="l"/>
                <a:tab pos="832485" algn="l"/>
              </a:tabLst>
            </a:pPr>
            <a:r>
              <a:rPr sz="2600" spc="-20" dirty="0">
                <a:solidFill>
                  <a:srgbClr val="FF0000"/>
                </a:solidFill>
                <a:latin typeface="Trebuchet MS"/>
                <a:cs typeface="Trebuchet MS"/>
              </a:rPr>
              <a:t>Due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FF0000"/>
                </a:solidFill>
                <a:latin typeface="Trebuchet MS"/>
                <a:cs typeface="Trebuchet MS"/>
              </a:rPr>
              <a:t>high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0000"/>
                </a:solidFill>
                <a:latin typeface="Trebuchet MS"/>
                <a:cs typeface="Trebuchet MS"/>
              </a:rPr>
              <a:t>temperature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0000"/>
                </a:solidFill>
                <a:latin typeface="Trebuchet MS"/>
                <a:cs typeface="Trebuchet MS"/>
              </a:rPr>
              <a:t>relating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6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0000"/>
                </a:solidFill>
                <a:latin typeface="Trebuchet MS"/>
                <a:cs typeface="Trebuchet MS"/>
              </a:rPr>
              <a:t>general  </a:t>
            </a:r>
            <a:r>
              <a:rPr sz="2600" spc="-100" dirty="0">
                <a:solidFill>
                  <a:srgbClr val="FF0000"/>
                </a:solidFill>
                <a:latin typeface="Trebuchet MS"/>
                <a:cs typeface="Trebuchet MS"/>
              </a:rPr>
              <a:t>metabolic </a:t>
            </a:r>
            <a:r>
              <a:rPr sz="2600" spc="-135" dirty="0">
                <a:solidFill>
                  <a:srgbClr val="FF0000"/>
                </a:solidFill>
                <a:latin typeface="Trebuchet MS"/>
                <a:cs typeface="Trebuchet MS"/>
              </a:rPr>
              <a:t>effect </a:t>
            </a:r>
            <a:r>
              <a:rPr sz="2600" spc="-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2600" spc="-5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FF0000"/>
                </a:solidFill>
                <a:latin typeface="Trebuchet MS"/>
                <a:cs typeface="Trebuchet MS"/>
              </a:rPr>
              <a:t>fever</a:t>
            </a:r>
            <a:endParaRPr sz="2600" dirty="0">
              <a:latin typeface="Trebuchet MS"/>
              <a:cs typeface="Trebuchet MS"/>
            </a:endParaRPr>
          </a:p>
          <a:p>
            <a:pPr marL="831850" lvl="1" indent="-286385">
              <a:lnSpc>
                <a:spcPct val="100000"/>
              </a:lnSpc>
              <a:spcBef>
                <a:spcPts val="620"/>
              </a:spcBef>
              <a:buSzPct val="88461"/>
              <a:buFont typeface="Wingdings"/>
              <a:buChar char=""/>
              <a:tabLst>
                <a:tab pos="831850" algn="l"/>
                <a:tab pos="832485" algn="l"/>
              </a:tabLst>
            </a:pP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Result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EA157A"/>
                </a:solidFill>
                <a:latin typeface="Trebuchet MS"/>
                <a:cs typeface="Trebuchet MS"/>
              </a:rPr>
              <a:t>transplacental</a:t>
            </a:r>
            <a:r>
              <a:rPr sz="2600" spc="-24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EA157A"/>
                </a:solidFill>
                <a:latin typeface="Trebuchet MS"/>
                <a:cs typeface="Trebuchet MS"/>
              </a:rPr>
              <a:t>passage</a:t>
            </a:r>
            <a:r>
              <a:rPr sz="2600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600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0" dirty="0" smtClean="0">
                <a:solidFill>
                  <a:srgbClr val="EA157A"/>
                </a:solidFill>
                <a:latin typeface="Trebuchet MS"/>
                <a:cs typeface="Trebuchet MS"/>
              </a:rPr>
              <a:t>viruses</a:t>
            </a:r>
            <a:r>
              <a:rPr lang="en-US" sz="2600" spc="-110" dirty="0" smtClean="0">
                <a:solidFill>
                  <a:srgbClr val="EA157A"/>
                </a:solidFill>
                <a:latin typeface="Trebuchet MS"/>
                <a:cs typeface="Trebuchet MS"/>
              </a:rPr>
              <a:t> or bact.</a:t>
            </a:r>
            <a:r>
              <a:rPr sz="2600" spc="-110" dirty="0" smtClean="0">
                <a:solidFill>
                  <a:srgbClr val="EA157A"/>
                </a:solidFill>
                <a:latin typeface="Trebuchet MS"/>
                <a:cs typeface="Trebuchet MS"/>
              </a:rPr>
              <a:t>,</a:t>
            </a:r>
            <a:r>
              <a:rPr sz="2600" spc="-250" dirty="0" smtClean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EA157A"/>
                </a:solidFill>
                <a:latin typeface="Trebuchet MS"/>
                <a:cs typeface="Trebuchet MS"/>
              </a:rPr>
              <a:t>e.g.</a:t>
            </a:r>
            <a:endParaRPr sz="26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500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70" dirty="0">
                <a:solidFill>
                  <a:srgbClr val="00ADDC"/>
                </a:solidFill>
                <a:latin typeface="Trebuchet MS"/>
                <a:cs typeface="Trebuchet MS"/>
              </a:rPr>
              <a:t>Influenza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75" dirty="0">
                <a:solidFill>
                  <a:srgbClr val="00ADDC"/>
                </a:solidFill>
                <a:latin typeface="Trebuchet MS"/>
                <a:cs typeface="Trebuchet MS"/>
              </a:rPr>
              <a:t>Rubella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45" dirty="0">
                <a:solidFill>
                  <a:srgbClr val="00ADDC"/>
                </a:solidFill>
                <a:latin typeface="Trebuchet MS"/>
                <a:cs typeface="Trebuchet MS"/>
              </a:rPr>
              <a:t>Pneumonia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55" dirty="0">
                <a:solidFill>
                  <a:srgbClr val="00ADDC"/>
                </a:solidFill>
                <a:latin typeface="Trebuchet MS"/>
                <a:cs typeface="Trebuchet MS"/>
              </a:rPr>
              <a:t>Toxoplasmosis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9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55" dirty="0">
                <a:solidFill>
                  <a:srgbClr val="00ADDC"/>
                </a:solidFill>
                <a:latin typeface="Trebuchet MS"/>
                <a:cs typeface="Trebuchet MS"/>
              </a:rPr>
              <a:t>Cytomegalovirus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55" dirty="0">
                <a:solidFill>
                  <a:srgbClr val="00ADDC"/>
                </a:solidFill>
                <a:latin typeface="Trebuchet MS"/>
                <a:cs typeface="Trebuchet MS"/>
              </a:rPr>
              <a:t>Listeriosis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40" dirty="0">
                <a:solidFill>
                  <a:srgbClr val="00ADDC"/>
                </a:solidFill>
                <a:latin typeface="Trebuchet MS"/>
                <a:cs typeface="Trebuchet MS"/>
              </a:rPr>
              <a:t>Syphilis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r>
              <a:rPr sz="1900" spc="-60" dirty="0">
                <a:solidFill>
                  <a:srgbClr val="00ADDC"/>
                </a:solidFill>
                <a:latin typeface="Trebuchet MS"/>
                <a:cs typeface="Trebuchet MS"/>
              </a:rPr>
              <a:t>Brucellosis</a:t>
            </a:r>
            <a:endParaRPr sz="1900" dirty="0">
              <a:latin typeface="Trebuchet MS"/>
              <a:cs typeface="Trebuchet MS"/>
            </a:endParaRPr>
          </a:p>
          <a:p>
            <a:pPr marL="1087755" lvl="2" indent="-229235">
              <a:lnSpc>
                <a:spcPct val="100000"/>
              </a:lnSpc>
              <a:spcBef>
                <a:spcPts val="455"/>
              </a:spcBef>
              <a:buFont typeface="Arial"/>
              <a:buChar char=""/>
              <a:tabLst>
                <a:tab pos="1087755" algn="l"/>
                <a:tab pos="1088390" algn="l"/>
              </a:tabLst>
            </a:pPr>
            <a:endParaRPr sz="19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86984" y="5105400"/>
            <a:ext cx="2514600" cy="489584"/>
            <a:chOff x="5586984" y="5105400"/>
            <a:chExt cx="2514600" cy="489584"/>
          </a:xfrm>
        </p:grpSpPr>
        <p:sp>
          <p:nvSpPr>
            <p:cNvPr id="9" name="object 9"/>
            <p:cNvSpPr/>
            <p:nvPr/>
          </p:nvSpPr>
          <p:spPr>
            <a:xfrm>
              <a:off x="6886194" y="5125974"/>
              <a:ext cx="315161" cy="448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2700" y="5117591"/>
              <a:ext cx="383242" cy="464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7536" y="5125974"/>
              <a:ext cx="371856" cy="448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6912" y="5117591"/>
              <a:ext cx="337566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9176" y="5117591"/>
              <a:ext cx="318515" cy="464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6984" y="5105400"/>
              <a:ext cx="2514600" cy="4893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70224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0" dirty="0">
                <a:solidFill>
                  <a:srgbClr val="FFFFFF"/>
                </a:solidFill>
                <a:latin typeface="Trebuchet MS"/>
                <a:cs typeface="Trebuchet MS"/>
              </a:rPr>
              <a:t>Gestational</a:t>
            </a:r>
            <a:r>
              <a:rPr b="1" spc="-8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250" dirty="0">
                <a:solidFill>
                  <a:srgbClr val="FFFFFF"/>
                </a:solidFill>
                <a:latin typeface="Trebuchet MS"/>
                <a:cs typeface="Trebuchet MS"/>
              </a:rPr>
              <a:t>Trophoblastic</a:t>
            </a:r>
            <a:r>
              <a:rPr b="1" spc="-5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180" dirty="0">
                <a:solidFill>
                  <a:srgbClr val="FFFFFF"/>
                </a:solidFill>
                <a:latin typeface="Trebuchet MS"/>
                <a:cs typeface="Trebuchet MS"/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49678"/>
            <a:ext cx="7258050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Gestational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trophoblastic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disease 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encompasses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0000"/>
                </a:solidFill>
                <a:latin typeface="Trebuchet MS"/>
                <a:cs typeface="Trebuchet MS"/>
              </a:rPr>
              <a:t>several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disease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0000"/>
                </a:solidFill>
                <a:latin typeface="Trebuchet MS"/>
                <a:cs typeface="Trebuchet MS"/>
              </a:rPr>
              <a:t>processes</a:t>
            </a:r>
            <a:r>
              <a:rPr sz="3000" spc="-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that  </a:t>
            </a:r>
            <a:r>
              <a:rPr sz="3000" spc="-100" dirty="0">
                <a:solidFill>
                  <a:srgbClr val="FF0000"/>
                </a:solidFill>
                <a:latin typeface="Trebuchet MS"/>
                <a:cs typeface="Trebuchet MS"/>
              </a:rPr>
              <a:t>originate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3000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0000"/>
                </a:solidFill>
                <a:latin typeface="Trebuchet MS"/>
                <a:cs typeface="Trebuchet MS"/>
              </a:rPr>
              <a:t>placenta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3000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"/>
              <a:tabLst>
                <a:tab pos="355600" algn="l"/>
              </a:tabLst>
            </a:pPr>
            <a:r>
              <a:rPr sz="3000" spc="-120" dirty="0">
                <a:solidFill>
                  <a:srgbClr val="92D050"/>
                </a:solidFill>
                <a:latin typeface="Trebuchet MS"/>
                <a:cs typeface="Trebuchet MS"/>
              </a:rPr>
              <a:t>complete </a:t>
            </a:r>
            <a:r>
              <a:rPr sz="3000" spc="-80" dirty="0">
                <a:solidFill>
                  <a:srgbClr val="92D050"/>
                </a:solidFill>
                <a:latin typeface="Trebuchet MS"/>
                <a:cs typeface="Trebuchet MS"/>
              </a:rPr>
              <a:t>and </a:t>
            </a:r>
            <a:r>
              <a:rPr sz="3000" spc="-140" dirty="0" smtClean="0">
                <a:solidFill>
                  <a:srgbClr val="92D050"/>
                </a:solidFill>
                <a:latin typeface="Trebuchet MS"/>
                <a:cs typeface="Trebuchet MS"/>
              </a:rPr>
              <a:t>partial</a:t>
            </a:r>
            <a:r>
              <a:rPr lang="en-US" sz="3000" spc="-140" dirty="0" smtClean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3000" spc="-715" dirty="0" smtClean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3000" spc="-114" dirty="0" smtClean="0">
                <a:solidFill>
                  <a:srgbClr val="92D050"/>
                </a:solidFill>
                <a:latin typeface="Trebuchet MS"/>
                <a:cs typeface="Trebuchet MS"/>
              </a:rPr>
              <a:t>moles</a:t>
            </a:r>
            <a:r>
              <a:rPr lang="en-US" sz="3000" spc="-114" dirty="0" smtClean="0">
                <a:solidFill>
                  <a:srgbClr val="92D050"/>
                </a:solidFill>
                <a:latin typeface="Trebuchet MS"/>
                <a:cs typeface="Trebuchet MS"/>
              </a:rPr>
              <a:t> (</a:t>
            </a:r>
            <a:r>
              <a:rPr lang="en-US" sz="3000" spc="-114" dirty="0" err="1" smtClean="0">
                <a:solidFill>
                  <a:srgbClr val="92D050"/>
                </a:solidFill>
                <a:latin typeface="Trebuchet MS"/>
                <a:cs typeface="Trebuchet MS"/>
              </a:rPr>
              <a:t>hydatiform</a:t>
            </a:r>
            <a:r>
              <a:rPr lang="en-US" sz="3000" spc="-114" dirty="0" smtClean="0">
                <a:solidFill>
                  <a:srgbClr val="92D050"/>
                </a:solidFill>
                <a:latin typeface="Trebuchet MS"/>
                <a:cs typeface="Trebuchet MS"/>
              </a:rPr>
              <a:t> mole)</a:t>
            </a:r>
            <a:r>
              <a:rPr sz="3000" spc="-114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  <a:p>
            <a:pPr marL="431800" indent="-4191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"/>
              <a:tabLst>
                <a:tab pos="431800" algn="l"/>
              </a:tabLst>
            </a:pPr>
            <a:r>
              <a:rPr sz="3000" spc="-135" dirty="0">
                <a:solidFill>
                  <a:srgbClr val="EA157A"/>
                </a:solidFill>
                <a:latin typeface="Trebuchet MS"/>
                <a:cs typeface="Trebuchet MS"/>
              </a:rPr>
              <a:t>placental </a:t>
            </a:r>
            <a:r>
              <a:rPr sz="3000" spc="-114" dirty="0">
                <a:solidFill>
                  <a:srgbClr val="EA157A"/>
                </a:solidFill>
                <a:latin typeface="Trebuchet MS"/>
                <a:cs typeface="Trebuchet MS"/>
              </a:rPr>
              <a:t>site </a:t>
            </a:r>
            <a:r>
              <a:rPr sz="3000" spc="-105" dirty="0">
                <a:solidFill>
                  <a:srgbClr val="EA157A"/>
                </a:solidFill>
                <a:latin typeface="Trebuchet MS"/>
                <a:cs typeface="Trebuchet MS"/>
              </a:rPr>
              <a:t>trophoblastic</a:t>
            </a:r>
            <a:r>
              <a:rPr sz="3000" spc="-69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EA157A"/>
                </a:solidFill>
                <a:latin typeface="Trebuchet MS"/>
                <a:cs typeface="Trebuchet MS"/>
              </a:rPr>
              <a:t>tumors.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"/>
              <a:tabLst>
                <a:tab pos="355600" algn="l"/>
              </a:tabLst>
            </a:pPr>
            <a:r>
              <a:rPr sz="3000" spc="-100" dirty="0">
                <a:solidFill>
                  <a:srgbClr val="1AB39F"/>
                </a:solidFill>
                <a:latin typeface="Trebuchet MS"/>
                <a:cs typeface="Trebuchet MS"/>
              </a:rPr>
              <a:t>invasive</a:t>
            </a:r>
            <a:r>
              <a:rPr sz="3000" spc="-300" dirty="0">
                <a:solidFill>
                  <a:srgbClr val="1AB39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1AB39F"/>
                </a:solidFill>
                <a:latin typeface="Trebuchet MS"/>
                <a:cs typeface="Trebuchet MS"/>
              </a:rPr>
              <a:t>moles.</a:t>
            </a:r>
            <a:endParaRPr sz="3000" dirty="0">
              <a:latin typeface="Trebuchet MS"/>
              <a:cs typeface="Trebuchet MS"/>
            </a:endParaRPr>
          </a:p>
          <a:p>
            <a:pPr marL="431800" indent="-4191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"/>
              <a:tabLst>
                <a:tab pos="431800" algn="l"/>
              </a:tabLst>
            </a:pPr>
            <a:r>
              <a:rPr sz="3000" spc="-114" dirty="0">
                <a:solidFill>
                  <a:srgbClr val="1AB39F"/>
                </a:solidFill>
                <a:latin typeface="Trebuchet MS"/>
                <a:cs typeface="Trebuchet MS"/>
              </a:rPr>
              <a:t>choriocarcinomas.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/>
          </p:nvPr>
        </p:nvSpPr>
        <p:spPr>
          <a:xfrm>
            <a:off x="914399" y="533400"/>
            <a:ext cx="9144001" cy="498598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b="1" u="sng" dirty="0" err="1">
                <a:solidFill>
                  <a:srgbClr val="FFC000"/>
                </a:solidFill>
                <a:ea typeface="宋体" panose="02010600030101010101" pitchFamily="2" charset="-122"/>
              </a:rPr>
              <a:t>Hhydatidiform</a:t>
            </a:r>
            <a:r>
              <a:rPr lang="en-US" altLang="zh-CN" sz="3600" b="1" u="sng" dirty="0">
                <a:solidFill>
                  <a:srgbClr val="FFC000"/>
                </a:solidFill>
                <a:ea typeface="宋体" panose="02010600030101010101" pitchFamily="2" charset="-122"/>
              </a:rPr>
              <a:t> mole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:-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360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means 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that the placenta trophoblastic cells proliferate </a:t>
            </a: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abnormally, there 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is stromal edema </a:t>
            </a: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,with  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formation of  </a:t>
            </a: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vesicles 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looking like grape on its appearance.</a:t>
            </a:r>
          </a:p>
          <a:p>
            <a:pPr lvl="1" eaLnBrk="1" hangingPunct="1"/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Two </a:t>
            </a:r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forms of H mole exist:</a:t>
            </a:r>
          </a:p>
          <a:p>
            <a:pPr lvl="1" eaLnBrk="1" hangingPunct="1"/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1-Complete </a:t>
            </a:r>
            <a:r>
              <a:rPr lang="en-US" altLang="zh-CN" sz="3600" dirty="0" err="1">
                <a:solidFill>
                  <a:srgbClr val="FFC000"/>
                </a:solidFill>
                <a:ea typeface="宋体" panose="02010600030101010101" pitchFamily="2" charset="-122"/>
              </a:rPr>
              <a:t>Hydatiform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 Mole</a:t>
            </a:r>
          </a:p>
          <a:p>
            <a:pPr lvl="2" eaLnBrk="1" hangingPunct="1"/>
            <a:r>
              <a:rPr lang="en-US" altLang="zh-CN" sz="3600" dirty="0" smtClean="0">
                <a:solidFill>
                  <a:srgbClr val="FFC000"/>
                </a:solidFill>
                <a:ea typeface="宋体" panose="02010600030101010101" pitchFamily="2" charset="-122"/>
              </a:rPr>
              <a:t>2-Partial </a:t>
            </a:r>
            <a:r>
              <a:rPr lang="en-US" altLang="zh-CN" sz="3600" dirty="0" err="1">
                <a:solidFill>
                  <a:srgbClr val="FFC000"/>
                </a:solidFill>
                <a:ea typeface="宋体" panose="02010600030101010101" pitchFamily="2" charset="-122"/>
              </a:rPr>
              <a:t>Hydatiform</a:t>
            </a:r>
            <a:r>
              <a:rPr lang="en-US" altLang="zh-CN" sz="3600" dirty="0">
                <a:solidFill>
                  <a:srgbClr val="FFC000"/>
                </a:solidFill>
                <a:ea typeface="宋体" panose="02010600030101010101" pitchFamily="2" charset="-122"/>
              </a:rPr>
              <a:t> Mole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0" y="4800600"/>
            <a:ext cx="295275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84873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558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1530350"/>
            <a:ext cx="7105650" cy="547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6ECFF"/>
              </a:buClr>
              <a:buSzPct val="9482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900" b="1" spc="65" dirty="0">
                <a:solidFill>
                  <a:srgbClr val="EA157A"/>
                </a:solidFill>
                <a:latin typeface="Trebuchet MS"/>
                <a:cs typeface="Trebuchet MS"/>
              </a:rPr>
              <a:t>A</a:t>
            </a:r>
            <a:r>
              <a:rPr sz="2900" b="1" spc="-28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114" dirty="0">
                <a:solidFill>
                  <a:srgbClr val="EA157A"/>
                </a:solidFill>
                <a:latin typeface="Trebuchet MS"/>
                <a:cs typeface="Trebuchet MS"/>
              </a:rPr>
              <a:t>complete</a:t>
            </a:r>
            <a:r>
              <a:rPr sz="2900" b="1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95" dirty="0">
                <a:solidFill>
                  <a:srgbClr val="EA157A"/>
                </a:solidFill>
                <a:latin typeface="Trebuchet MS"/>
                <a:cs typeface="Trebuchet MS"/>
              </a:rPr>
              <a:t>mole</a:t>
            </a:r>
            <a:r>
              <a:rPr sz="2900" b="1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95" dirty="0">
                <a:solidFill>
                  <a:srgbClr val="EA157A"/>
                </a:solidFill>
                <a:latin typeface="Trebuchet MS"/>
                <a:cs typeface="Trebuchet MS"/>
              </a:rPr>
              <a:t>contains</a:t>
            </a:r>
            <a:r>
              <a:rPr sz="2900" b="1" spc="-2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75" dirty="0">
                <a:solidFill>
                  <a:srgbClr val="EA157A"/>
                </a:solidFill>
                <a:latin typeface="Trebuchet MS"/>
                <a:cs typeface="Trebuchet MS"/>
              </a:rPr>
              <a:t>no</a:t>
            </a:r>
            <a:r>
              <a:rPr sz="2900" b="1" spc="-28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110" dirty="0">
                <a:solidFill>
                  <a:srgbClr val="EA157A"/>
                </a:solidFill>
                <a:latin typeface="Trebuchet MS"/>
                <a:cs typeface="Trebuchet MS"/>
              </a:rPr>
              <a:t>fetal</a:t>
            </a:r>
            <a:r>
              <a:rPr sz="2900" b="1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900" b="1" spc="-120" dirty="0">
                <a:solidFill>
                  <a:srgbClr val="EA157A"/>
                </a:solidFill>
                <a:latin typeface="Trebuchet MS"/>
                <a:cs typeface="Trebuchet MS"/>
              </a:rPr>
              <a:t>tissue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60" dirty="0">
                <a:solidFill>
                  <a:srgbClr val="FFFFFF"/>
                </a:solidFill>
                <a:latin typeface="Trebuchet MS"/>
                <a:cs typeface="Trebuchet MS"/>
              </a:rPr>
              <a:t>Ninety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percent are</a:t>
            </a:r>
            <a:r>
              <a:rPr sz="2600" spc="-5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46,XX,</a:t>
            </a:r>
            <a:endParaRPr sz="2600" dirty="0">
              <a:latin typeface="Trebuchet MS"/>
              <a:cs typeface="Trebuchet MS"/>
            </a:endParaRPr>
          </a:p>
          <a:p>
            <a:pPr marL="422275" indent="-410209">
              <a:lnSpc>
                <a:spcPts val="3075"/>
              </a:lnSpc>
              <a:spcBef>
                <a:spcPts val="7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422275" algn="l"/>
                <a:tab pos="422909" algn="l"/>
              </a:tabLst>
            </a:pPr>
            <a:r>
              <a:rPr sz="2600" spc="95" dirty="0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46,XY.</a:t>
            </a:r>
            <a:r>
              <a:rPr sz="26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moles.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ts val="3795"/>
              </a:lnSpc>
            </a:pPr>
            <a:r>
              <a:rPr sz="3200" spc="-75" dirty="0">
                <a:solidFill>
                  <a:srgbClr val="FFFF00"/>
                </a:solidFill>
                <a:latin typeface="Trebuchet MS"/>
                <a:cs typeface="Trebuchet MS"/>
              </a:rPr>
              <a:t>Can</a:t>
            </a:r>
            <a:r>
              <a:rPr sz="3200" spc="-3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00"/>
                </a:solidFill>
                <a:latin typeface="Trebuchet MS"/>
                <a:cs typeface="Trebuchet MS"/>
              </a:rPr>
              <a:t>be</a:t>
            </a:r>
            <a:r>
              <a:rPr sz="3200" spc="-3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FF00"/>
                </a:solidFill>
                <a:latin typeface="Trebuchet MS"/>
                <a:cs typeface="Trebuchet MS"/>
              </a:rPr>
              <a:t>divided</a:t>
            </a:r>
            <a:r>
              <a:rPr sz="3200" spc="-3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FF00"/>
                </a:solidFill>
                <a:latin typeface="Trebuchet MS"/>
                <a:cs typeface="Trebuchet MS"/>
              </a:rPr>
              <a:t>into</a:t>
            </a:r>
            <a:r>
              <a:rPr sz="3200" spc="-3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FFFF00"/>
                </a:solidFill>
                <a:latin typeface="Trebuchet MS"/>
                <a:cs typeface="Trebuchet MS"/>
              </a:rPr>
              <a:t>2</a:t>
            </a:r>
            <a:r>
              <a:rPr sz="3200" spc="-3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FF00"/>
                </a:solidFill>
                <a:latin typeface="Trebuchet MS"/>
                <a:cs typeface="Trebuchet MS"/>
              </a:rPr>
              <a:t>types</a:t>
            </a:r>
            <a:r>
              <a:rPr sz="2600" spc="-1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595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Androgenetic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sz="26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mole</a:t>
            </a:r>
            <a:endParaRPr sz="26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20"/>
              </a:spcBef>
              <a:buSzPct val="88636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15" dirty="0">
                <a:solidFill>
                  <a:srgbClr val="EA157A"/>
                </a:solidFill>
                <a:latin typeface="Trebuchet MS"/>
                <a:cs typeface="Trebuchet MS"/>
              </a:rPr>
              <a:t>Homozygous</a:t>
            </a:r>
            <a:endParaRPr sz="2200" dirty="0">
              <a:latin typeface="Trebuchet MS"/>
              <a:cs typeface="Trebuchet MS"/>
            </a:endParaRPr>
          </a:p>
          <a:p>
            <a:pPr marL="940435" lvl="2" indent="-229235">
              <a:lnSpc>
                <a:spcPct val="100000"/>
              </a:lnSpc>
              <a:spcBef>
                <a:spcPts val="5"/>
              </a:spcBef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account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14" dirty="0">
                <a:solidFill>
                  <a:srgbClr val="EA157A"/>
                </a:solidFill>
                <a:latin typeface="Trebuchet MS"/>
                <a:cs typeface="Trebuchet MS"/>
              </a:rPr>
              <a:t>80%</a:t>
            </a:r>
            <a:r>
              <a:rPr sz="2000" spc="-20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moles.</a:t>
            </a:r>
            <a:endParaRPr sz="2000" dirty="0">
              <a:latin typeface="Trebuchet MS"/>
              <a:cs typeface="Trebuchet MS"/>
            </a:endParaRPr>
          </a:p>
          <a:p>
            <a:pPr marL="940435" marR="5080" lvl="2" indent="-228600">
              <a:lnSpc>
                <a:spcPts val="1920"/>
              </a:lnSpc>
              <a:spcBef>
                <a:spcPts val="465"/>
              </a:spcBef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identical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paternal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chromosome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complements,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derived 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duplication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paternal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haploid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chromosomes.</a:t>
            </a:r>
            <a:endParaRPr sz="2000" dirty="0">
              <a:latin typeface="Trebuchet MS"/>
              <a:cs typeface="Trebuchet MS"/>
            </a:endParaRPr>
          </a:p>
          <a:p>
            <a:pPr marL="940435" lvl="2" indent="-229235">
              <a:lnSpc>
                <a:spcPts val="2395"/>
              </a:lnSpc>
              <a:spcBef>
                <a:spcPts val="15"/>
              </a:spcBef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-35" dirty="0">
                <a:solidFill>
                  <a:srgbClr val="FFFF00"/>
                </a:solidFill>
                <a:latin typeface="Trebuchet MS"/>
                <a:cs typeface="Trebuchet MS"/>
              </a:rPr>
              <a:t>Always</a:t>
            </a:r>
            <a:r>
              <a:rPr sz="2000" spc="-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00"/>
                </a:solidFill>
                <a:latin typeface="Trebuchet MS"/>
                <a:cs typeface="Trebuchet MS"/>
              </a:rPr>
              <a:t>female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EA157A"/>
                </a:solidFill>
                <a:latin typeface="Trebuchet MS"/>
                <a:cs typeface="Trebuchet MS"/>
              </a:rPr>
              <a:t>46,YY</a:t>
            </a:r>
            <a:r>
              <a:rPr sz="2000" spc="-21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never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observed.</a:t>
            </a:r>
            <a:endParaRPr sz="2000" dirty="0">
              <a:latin typeface="Trebuchet MS"/>
              <a:cs typeface="Trebuchet MS"/>
            </a:endParaRPr>
          </a:p>
          <a:p>
            <a:pPr marL="684530" lvl="1" indent="-286385">
              <a:lnSpc>
                <a:spcPts val="2635"/>
              </a:lnSpc>
              <a:buSzPct val="88636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50" dirty="0">
                <a:solidFill>
                  <a:srgbClr val="EA157A"/>
                </a:solidFill>
                <a:latin typeface="Trebuchet MS"/>
                <a:cs typeface="Trebuchet MS"/>
              </a:rPr>
              <a:t>Heterozygous</a:t>
            </a:r>
            <a:endParaRPr sz="2200" dirty="0">
              <a:latin typeface="Trebuchet MS"/>
              <a:cs typeface="Trebuchet MS"/>
            </a:endParaRPr>
          </a:p>
          <a:p>
            <a:pPr marL="940435" lvl="2" indent="-229235">
              <a:lnSpc>
                <a:spcPct val="100000"/>
              </a:lnSpc>
              <a:spcBef>
                <a:spcPts val="10"/>
              </a:spcBef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account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EA157A"/>
                </a:solidFill>
                <a:latin typeface="Trebuchet MS"/>
                <a:cs typeface="Trebuchet MS"/>
              </a:rPr>
              <a:t>20%</a:t>
            </a:r>
            <a:r>
              <a:rPr sz="2000" spc="-19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moles.</a:t>
            </a:r>
            <a:endParaRPr sz="2000" dirty="0">
              <a:latin typeface="Trebuchet MS"/>
              <a:cs typeface="Trebuchet MS"/>
            </a:endParaRPr>
          </a:p>
          <a:p>
            <a:pPr marL="940435" lvl="2" indent="-229235">
              <a:lnSpc>
                <a:spcPct val="100000"/>
              </a:lnSpc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male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female.</a:t>
            </a:r>
            <a:endParaRPr sz="2000" dirty="0">
              <a:latin typeface="Trebuchet MS"/>
              <a:cs typeface="Trebuchet MS"/>
            </a:endParaRPr>
          </a:p>
          <a:p>
            <a:pPr marL="940435" marR="123825" lvl="2" indent="-229235">
              <a:lnSpc>
                <a:spcPts val="1920"/>
              </a:lnSpc>
              <a:spcBef>
                <a:spcPts val="464"/>
              </a:spcBef>
              <a:buClr>
                <a:srgbClr val="EA157A"/>
              </a:buClr>
              <a:buFont typeface="Arial"/>
              <a:buChar char=""/>
              <a:tabLst>
                <a:tab pos="940435" algn="l"/>
                <a:tab pos="941069" algn="l"/>
              </a:tabLst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chromosomes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parental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origin,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likely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dispermy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339" y="969517"/>
            <a:ext cx="4716780" cy="615553"/>
          </a:xfrm>
        </p:spPr>
        <p:txBody>
          <a:bodyPr/>
          <a:lstStyle/>
          <a:p>
            <a:pPr>
              <a:defRPr/>
            </a:pP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Hydatidiform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mole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908" y="1455420"/>
            <a:ext cx="9506585" cy="3200876"/>
          </a:xfrm>
        </p:spPr>
        <p:txBody>
          <a:bodyPr/>
          <a:lstStyle/>
          <a:p>
            <a:pPr marL="670560" indent="-670560">
              <a:buFontTx/>
              <a:buAutoNum type="arabicPeriod"/>
            </a:pPr>
            <a:endParaRPr lang="en-US" altLang="zh-CN" smtClean="0">
              <a:solidFill>
                <a:srgbClr val="99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670560" indent="-670560">
              <a:buFontTx/>
              <a:buAutoNum type="arabicPeriod"/>
            </a:pPr>
            <a:r>
              <a:rPr lang="en-US" altLang="zh-CN" b="1" smtClean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Complete mole</a:t>
            </a: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336483" y="3570129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493646" y="3727292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3841750" y="3807620"/>
            <a:ext cx="0" cy="3160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3682842" y="3966528"/>
            <a:ext cx="31781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4236403" y="3570129"/>
            <a:ext cx="1030288" cy="71247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2415065" y="4361180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4079240" y="4361180"/>
            <a:ext cx="127438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empty egg</a:t>
            </a:r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5504180" y="3966528"/>
            <a:ext cx="712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76" name="Oval 16"/>
          <p:cNvSpPr>
            <a:spLocks noChangeArrowheads="1"/>
          </p:cNvSpPr>
          <p:nvPr/>
        </p:nvSpPr>
        <p:spPr bwMode="auto">
          <a:xfrm>
            <a:off x="6296978" y="3489802"/>
            <a:ext cx="2533809" cy="110886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77" name="Oval 17"/>
          <p:cNvSpPr>
            <a:spLocks noChangeArrowheads="1"/>
          </p:cNvSpPr>
          <p:nvPr/>
        </p:nvSpPr>
        <p:spPr bwMode="auto">
          <a:xfrm>
            <a:off x="6613050" y="3727292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6770213" y="3884454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1279" name="Oval 20"/>
          <p:cNvSpPr>
            <a:spLocks noChangeArrowheads="1"/>
          </p:cNvSpPr>
          <p:nvPr/>
        </p:nvSpPr>
        <p:spPr bwMode="auto">
          <a:xfrm>
            <a:off x="7484428" y="3648710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7643338" y="380761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7168357" y="4598670"/>
            <a:ext cx="76937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46,XX</a:t>
            </a:r>
          </a:p>
        </p:txBody>
      </p:sp>
      <p:sp>
        <p:nvSpPr>
          <p:cNvPr id="11282" name="Oval 26"/>
          <p:cNvSpPr>
            <a:spLocks noChangeArrowheads="1"/>
          </p:cNvSpPr>
          <p:nvPr/>
        </p:nvSpPr>
        <p:spPr bwMode="auto">
          <a:xfrm>
            <a:off x="2493645" y="531288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2652555" y="547004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3841750" y="5550377"/>
            <a:ext cx="0" cy="3160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85" name="Line 29"/>
          <p:cNvSpPr>
            <a:spLocks noChangeShapeType="1"/>
          </p:cNvSpPr>
          <p:nvPr/>
        </p:nvSpPr>
        <p:spPr bwMode="auto">
          <a:xfrm>
            <a:off x="3682842" y="5709285"/>
            <a:ext cx="31781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86" name="Oval 30"/>
          <p:cNvSpPr>
            <a:spLocks noChangeArrowheads="1"/>
          </p:cNvSpPr>
          <p:nvPr/>
        </p:nvSpPr>
        <p:spPr bwMode="auto">
          <a:xfrm>
            <a:off x="4236403" y="5312887"/>
            <a:ext cx="1030288" cy="71247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87" name="Rectangle 31"/>
          <p:cNvSpPr>
            <a:spLocks noChangeArrowheads="1"/>
          </p:cNvSpPr>
          <p:nvPr/>
        </p:nvSpPr>
        <p:spPr bwMode="auto">
          <a:xfrm>
            <a:off x="2493645" y="6103938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1288" name="Rectangle 32"/>
          <p:cNvSpPr>
            <a:spLocks noChangeArrowheads="1"/>
          </p:cNvSpPr>
          <p:nvPr/>
        </p:nvSpPr>
        <p:spPr bwMode="auto">
          <a:xfrm>
            <a:off x="4079240" y="6103938"/>
            <a:ext cx="127438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empty egg</a:t>
            </a:r>
          </a:p>
        </p:txBody>
      </p:sp>
      <p:sp>
        <p:nvSpPr>
          <p:cNvPr id="11289" name="Line 33"/>
          <p:cNvSpPr>
            <a:spLocks noChangeShapeType="1"/>
          </p:cNvSpPr>
          <p:nvPr/>
        </p:nvSpPr>
        <p:spPr bwMode="auto">
          <a:xfrm flipV="1">
            <a:off x="5504180" y="5709285"/>
            <a:ext cx="712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1290" name="Oval 34"/>
          <p:cNvSpPr>
            <a:spLocks noChangeArrowheads="1"/>
          </p:cNvSpPr>
          <p:nvPr/>
        </p:nvSpPr>
        <p:spPr bwMode="auto">
          <a:xfrm>
            <a:off x="6296978" y="5232559"/>
            <a:ext cx="2533809" cy="110886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91" name="Oval 35"/>
          <p:cNvSpPr>
            <a:spLocks noChangeArrowheads="1"/>
          </p:cNvSpPr>
          <p:nvPr/>
        </p:nvSpPr>
        <p:spPr bwMode="auto">
          <a:xfrm>
            <a:off x="6613050" y="5470049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6770212" y="5627212"/>
            <a:ext cx="56457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23Y</a:t>
            </a:r>
          </a:p>
        </p:txBody>
      </p:sp>
      <p:sp>
        <p:nvSpPr>
          <p:cNvPr id="11293" name="Oval 37"/>
          <p:cNvSpPr>
            <a:spLocks noChangeArrowheads="1"/>
          </p:cNvSpPr>
          <p:nvPr/>
        </p:nvSpPr>
        <p:spPr bwMode="auto">
          <a:xfrm>
            <a:off x="7484428" y="5391468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7643338" y="5550377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1295" name="Rectangle 39"/>
          <p:cNvSpPr>
            <a:spLocks noChangeArrowheads="1"/>
          </p:cNvSpPr>
          <p:nvPr/>
        </p:nvSpPr>
        <p:spPr bwMode="auto">
          <a:xfrm>
            <a:off x="7168357" y="6341428"/>
            <a:ext cx="7613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46,XY</a:t>
            </a:r>
          </a:p>
        </p:txBody>
      </p:sp>
      <p:sp>
        <p:nvSpPr>
          <p:cNvPr id="11296" name="Oval 41"/>
          <p:cNvSpPr>
            <a:spLocks noChangeArrowheads="1"/>
          </p:cNvSpPr>
          <p:nvPr/>
        </p:nvSpPr>
        <p:spPr bwMode="auto">
          <a:xfrm>
            <a:off x="1624013" y="531288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1781175" y="5470049"/>
            <a:ext cx="56457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23Y</a:t>
            </a:r>
          </a:p>
        </p:txBody>
      </p:sp>
      <p:sp>
        <p:nvSpPr>
          <p:cNvPr id="11298" name="Rectangle 43"/>
          <p:cNvSpPr>
            <a:spLocks noChangeArrowheads="1"/>
          </p:cNvSpPr>
          <p:nvPr/>
        </p:nvSpPr>
        <p:spPr bwMode="auto">
          <a:xfrm>
            <a:off x="1624013" y="6103938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</p:spTree>
    <p:extLst>
      <p:ext uri="{BB962C8B-B14F-4D97-AF65-F5344CB8AC3E}">
        <p14:creationId xmlns:p14="http://schemas.microsoft.com/office/powerpoint/2010/main" val="3809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339" y="969517"/>
            <a:ext cx="4716780" cy="615553"/>
          </a:xfrm>
        </p:spPr>
        <p:txBody>
          <a:bodyPr/>
          <a:lstStyle/>
          <a:p>
            <a:r>
              <a:rPr lang="en-US" altLang="zh-CN" b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Hydatidiform mole</a:t>
            </a:r>
            <a:endParaRPr lang="en-US" b="1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" y="1287780"/>
            <a:ext cx="9447213" cy="3200876"/>
          </a:xfrm>
        </p:spPr>
        <p:txBody>
          <a:bodyPr/>
          <a:lstStyle/>
          <a:p>
            <a:pPr marL="670560" indent="-670560"/>
            <a:r>
              <a:rPr lang="en-US" smtClean="0"/>
              <a:t> </a:t>
            </a:r>
          </a:p>
          <a:p>
            <a:pPr marL="670560" indent="-670560">
              <a:buFontTx/>
              <a:buAutoNum type="arabicPeriod" startAt="2"/>
            </a:pPr>
            <a:r>
              <a:rPr lang="en-US" altLang="zh-CN" b="1" smtClean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Partial mole</a:t>
            </a: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70560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Oval 18"/>
          <p:cNvSpPr>
            <a:spLocks noChangeArrowheads="1"/>
          </p:cNvSpPr>
          <p:nvPr/>
        </p:nvSpPr>
        <p:spPr bwMode="auto">
          <a:xfrm>
            <a:off x="2018665" y="3411220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2177575" y="3568383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294" name="Line 20"/>
          <p:cNvSpPr>
            <a:spLocks noChangeShapeType="1"/>
          </p:cNvSpPr>
          <p:nvPr/>
        </p:nvSpPr>
        <p:spPr bwMode="auto">
          <a:xfrm>
            <a:off x="3366770" y="3648710"/>
            <a:ext cx="0" cy="3160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295" name="Line 21"/>
          <p:cNvSpPr>
            <a:spLocks noChangeShapeType="1"/>
          </p:cNvSpPr>
          <p:nvPr/>
        </p:nvSpPr>
        <p:spPr bwMode="auto">
          <a:xfrm>
            <a:off x="3207862" y="3807619"/>
            <a:ext cx="31781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296" name="Oval 22"/>
          <p:cNvSpPr>
            <a:spLocks noChangeArrowheads="1"/>
          </p:cNvSpPr>
          <p:nvPr/>
        </p:nvSpPr>
        <p:spPr bwMode="auto">
          <a:xfrm>
            <a:off x="3761423" y="3411220"/>
            <a:ext cx="1030288" cy="71247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018665" y="4202272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3604261" y="4202272"/>
            <a:ext cx="1350819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normal egg</a:t>
            </a:r>
          </a:p>
        </p:txBody>
      </p:sp>
      <p:sp>
        <p:nvSpPr>
          <p:cNvPr id="12299" name="Line 25"/>
          <p:cNvSpPr>
            <a:spLocks noChangeShapeType="1"/>
          </p:cNvSpPr>
          <p:nvPr/>
        </p:nvSpPr>
        <p:spPr bwMode="auto">
          <a:xfrm flipV="1">
            <a:off x="5029200" y="3807619"/>
            <a:ext cx="712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300" name="Oval 26"/>
          <p:cNvSpPr>
            <a:spLocks noChangeArrowheads="1"/>
          </p:cNvSpPr>
          <p:nvPr/>
        </p:nvSpPr>
        <p:spPr bwMode="auto">
          <a:xfrm>
            <a:off x="5821998" y="3330893"/>
            <a:ext cx="2533809" cy="110886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301" name="Oval 27"/>
          <p:cNvSpPr>
            <a:spLocks noChangeArrowheads="1"/>
          </p:cNvSpPr>
          <p:nvPr/>
        </p:nvSpPr>
        <p:spPr bwMode="auto">
          <a:xfrm>
            <a:off x="6138070" y="3648710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78" name="Rectangle 28"/>
          <p:cNvSpPr>
            <a:spLocks noChangeArrowheads="1"/>
          </p:cNvSpPr>
          <p:nvPr/>
        </p:nvSpPr>
        <p:spPr bwMode="auto">
          <a:xfrm>
            <a:off x="6296977" y="3886200"/>
            <a:ext cx="56457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23Y</a:t>
            </a:r>
          </a:p>
        </p:txBody>
      </p:sp>
      <p:sp>
        <p:nvSpPr>
          <p:cNvPr id="12303" name="Oval 29"/>
          <p:cNvSpPr>
            <a:spLocks noChangeArrowheads="1"/>
          </p:cNvSpPr>
          <p:nvPr/>
        </p:nvSpPr>
        <p:spPr bwMode="auto">
          <a:xfrm>
            <a:off x="7088030" y="3648710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80" name="Rectangle 30"/>
          <p:cNvSpPr>
            <a:spLocks noChangeArrowheads="1"/>
          </p:cNvSpPr>
          <p:nvPr/>
        </p:nvSpPr>
        <p:spPr bwMode="auto">
          <a:xfrm>
            <a:off x="7168358" y="380761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05" name="Rectangle 31"/>
          <p:cNvSpPr>
            <a:spLocks noChangeArrowheads="1"/>
          </p:cNvSpPr>
          <p:nvPr/>
        </p:nvSpPr>
        <p:spPr bwMode="auto">
          <a:xfrm>
            <a:off x="6693377" y="4439762"/>
            <a:ext cx="892809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69,XXY</a:t>
            </a:r>
          </a:p>
        </p:txBody>
      </p:sp>
      <p:sp>
        <p:nvSpPr>
          <p:cNvPr id="12306" name="Oval 32"/>
          <p:cNvSpPr>
            <a:spLocks noChangeArrowheads="1"/>
          </p:cNvSpPr>
          <p:nvPr/>
        </p:nvSpPr>
        <p:spPr bwMode="auto">
          <a:xfrm>
            <a:off x="1149033" y="3411220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83" name="Rectangle 33"/>
          <p:cNvSpPr>
            <a:spLocks noChangeArrowheads="1"/>
          </p:cNvSpPr>
          <p:nvPr/>
        </p:nvSpPr>
        <p:spPr bwMode="auto">
          <a:xfrm>
            <a:off x="1306195" y="3568383"/>
            <a:ext cx="56457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23Y</a:t>
            </a:r>
          </a:p>
        </p:txBody>
      </p:sp>
      <p:sp>
        <p:nvSpPr>
          <p:cNvPr id="12308" name="Rectangle 34"/>
          <p:cNvSpPr>
            <a:spLocks noChangeArrowheads="1"/>
          </p:cNvSpPr>
          <p:nvPr/>
        </p:nvSpPr>
        <p:spPr bwMode="auto">
          <a:xfrm>
            <a:off x="1149033" y="4202272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3920333" y="357012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10" name="Rectangle 37"/>
          <p:cNvSpPr>
            <a:spLocks noChangeArrowheads="1"/>
          </p:cNvSpPr>
          <p:nvPr/>
        </p:nvSpPr>
        <p:spPr bwMode="auto">
          <a:xfrm>
            <a:off x="6693378" y="3330893"/>
            <a:ext cx="57259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23X</a:t>
            </a:r>
          </a:p>
        </p:txBody>
      </p:sp>
      <p:sp>
        <p:nvSpPr>
          <p:cNvPr id="12311" name="Oval 38"/>
          <p:cNvSpPr>
            <a:spLocks noChangeArrowheads="1"/>
          </p:cNvSpPr>
          <p:nvPr/>
        </p:nvSpPr>
        <p:spPr bwMode="auto">
          <a:xfrm>
            <a:off x="2016920" y="531288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88" name="Rectangle 39"/>
          <p:cNvSpPr>
            <a:spLocks noChangeArrowheads="1"/>
          </p:cNvSpPr>
          <p:nvPr/>
        </p:nvSpPr>
        <p:spPr bwMode="auto">
          <a:xfrm>
            <a:off x="2175828" y="547004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13" name="Line 40"/>
          <p:cNvSpPr>
            <a:spLocks noChangeShapeType="1"/>
          </p:cNvSpPr>
          <p:nvPr/>
        </p:nvSpPr>
        <p:spPr bwMode="auto">
          <a:xfrm>
            <a:off x="3365024" y="5550377"/>
            <a:ext cx="0" cy="3160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>
            <a:off x="3206115" y="5709285"/>
            <a:ext cx="31781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315" name="Oval 42"/>
          <p:cNvSpPr>
            <a:spLocks noChangeArrowheads="1"/>
          </p:cNvSpPr>
          <p:nvPr/>
        </p:nvSpPr>
        <p:spPr bwMode="auto">
          <a:xfrm>
            <a:off x="3759677" y="5312887"/>
            <a:ext cx="1030288" cy="71247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316" name="Rectangle 43"/>
          <p:cNvSpPr>
            <a:spLocks noChangeArrowheads="1"/>
          </p:cNvSpPr>
          <p:nvPr/>
        </p:nvSpPr>
        <p:spPr bwMode="auto">
          <a:xfrm>
            <a:off x="2016920" y="6103938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2317" name="Rectangle 44"/>
          <p:cNvSpPr>
            <a:spLocks noChangeArrowheads="1"/>
          </p:cNvSpPr>
          <p:nvPr/>
        </p:nvSpPr>
        <p:spPr bwMode="auto">
          <a:xfrm>
            <a:off x="3602514" y="6103938"/>
            <a:ext cx="138127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Normal egg</a:t>
            </a:r>
          </a:p>
        </p:txBody>
      </p:sp>
      <p:sp>
        <p:nvSpPr>
          <p:cNvPr id="12318" name="Line 45"/>
          <p:cNvSpPr>
            <a:spLocks noChangeShapeType="1"/>
          </p:cNvSpPr>
          <p:nvPr/>
        </p:nvSpPr>
        <p:spPr bwMode="auto">
          <a:xfrm flipV="1">
            <a:off x="5027454" y="5709285"/>
            <a:ext cx="71247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80"/>
          </a:p>
        </p:txBody>
      </p:sp>
      <p:sp>
        <p:nvSpPr>
          <p:cNvPr id="12319" name="Oval 46"/>
          <p:cNvSpPr>
            <a:spLocks noChangeArrowheads="1"/>
          </p:cNvSpPr>
          <p:nvPr/>
        </p:nvSpPr>
        <p:spPr bwMode="auto">
          <a:xfrm>
            <a:off x="5820252" y="5232559"/>
            <a:ext cx="2533808" cy="110886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2320" name="Oval 47"/>
          <p:cNvSpPr>
            <a:spLocks noChangeArrowheads="1"/>
          </p:cNvSpPr>
          <p:nvPr/>
        </p:nvSpPr>
        <p:spPr bwMode="auto">
          <a:xfrm>
            <a:off x="6136323" y="555037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97" name="Rectangle 48"/>
          <p:cNvSpPr>
            <a:spLocks noChangeArrowheads="1"/>
          </p:cNvSpPr>
          <p:nvPr/>
        </p:nvSpPr>
        <p:spPr bwMode="auto">
          <a:xfrm>
            <a:off x="6295233" y="5787867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22" name="Oval 49"/>
          <p:cNvSpPr>
            <a:spLocks noChangeArrowheads="1"/>
          </p:cNvSpPr>
          <p:nvPr/>
        </p:nvSpPr>
        <p:spPr bwMode="auto">
          <a:xfrm>
            <a:off x="7086283" y="555037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299" name="Rectangle 50"/>
          <p:cNvSpPr>
            <a:spLocks noChangeArrowheads="1"/>
          </p:cNvSpPr>
          <p:nvPr/>
        </p:nvSpPr>
        <p:spPr bwMode="auto">
          <a:xfrm>
            <a:off x="7166611" y="5709285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24" name="Rectangle 51"/>
          <p:cNvSpPr>
            <a:spLocks noChangeArrowheads="1"/>
          </p:cNvSpPr>
          <p:nvPr/>
        </p:nvSpPr>
        <p:spPr bwMode="auto">
          <a:xfrm>
            <a:off x="6930867" y="6420009"/>
            <a:ext cx="90082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69,XXX</a:t>
            </a:r>
          </a:p>
        </p:txBody>
      </p:sp>
      <p:sp>
        <p:nvSpPr>
          <p:cNvPr id="12325" name="Oval 52"/>
          <p:cNvSpPr>
            <a:spLocks noChangeArrowheads="1"/>
          </p:cNvSpPr>
          <p:nvPr/>
        </p:nvSpPr>
        <p:spPr bwMode="auto">
          <a:xfrm>
            <a:off x="1147287" y="5312887"/>
            <a:ext cx="1030288" cy="7124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sz="1980">
              <a:latin typeface="Calibri" panose="020F0502020204030204" pitchFamily="34" charset="0"/>
            </a:endParaRPr>
          </a:p>
        </p:txBody>
      </p:sp>
      <p:sp>
        <p:nvSpPr>
          <p:cNvPr id="11302" name="Rectangle 53"/>
          <p:cNvSpPr>
            <a:spLocks noChangeArrowheads="1"/>
          </p:cNvSpPr>
          <p:nvPr/>
        </p:nvSpPr>
        <p:spPr bwMode="auto">
          <a:xfrm>
            <a:off x="1304450" y="5470049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27" name="Rectangle 54"/>
          <p:cNvSpPr>
            <a:spLocks noChangeArrowheads="1"/>
          </p:cNvSpPr>
          <p:nvPr/>
        </p:nvSpPr>
        <p:spPr bwMode="auto">
          <a:xfrm>
            <a:off x="1147287" y="6103938"/>
            <a:ext cx="83548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sperm</a:t>
            </a:r>
          </a:p>
        </p:txBody>
      </p:sp>
      <p:sp>
        <p:nvSpPr>
          <p:cNvPr id="11304" name="Rectangle 55"/>
          <p:cNvSpPr>
            <a:spLocks noChangeArrowheads="1"/>
          </p:cNvSpPr>
          <p:nvPr/>
        </p:nvSpPr>
        <p:spPr bwMode="auto">
          <a:xfrm>
            <a:off x="3918586" y="5471795"/>
            <a:ext cx="5725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980" dirty="0">
                <a:solidFill>
                  <a:schemeClr val="accent4"/>
                </a:solidFill>
              </a:rPr>
              <a:t>23X</a:t>
            </a:r>
          </a:p>
        </p:txBody>
      </p:sp>
      <p:sp>
        <p:nvSpPr>
          <p:cNvPr id="12329" name="Rectangle 56"/>
          <p:cNvSpPr>
            <a:spLocks noChangeArrowheads="1"/>
          </p:cNvSpPr>
          <p:nvPr/>
        </p:nvSpPr>
        <p:spPr bwMode="auto">
          <a:xfrm>
            <a:off x="6691631" y="5232559"/>
            <a:ext cx="57259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0">
                <a:latin typeface="Calibri" panose="020F0502020204030204" pitchFamily="34" charset="0"/>
              </a:rPr>
              <a:t>23X</a:t>
            </a:r>
          </a:p>
        </p:txBody>
      </p:sp>
    </p:spTree>
    <p:extLst>
      <p:ext uri="{BB962C8B-B14F-4D97-AF65-F5344CB8AC3E}">
        <p14:creationId xmlns:p14="http://schemas.microsoft.com/office/powerpoint/2010/main" val="11845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652"/>
            <a:ext cx="10207335" cy="78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12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8763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2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339" y="969517"/>
            <a:ext cx="4716780" cy="61555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alibri" panose="020F0502020204030204" pitchFamily="34" charset="0"/>
              </a:rPr>
              <a:t>Hydatidiform Mole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85070"/>
            <a:ext cx="8793480" cy="659270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sz="3080" b="1" u="sng" dirty="0">
                <a:latin typeface="Calibri" pitchFamily="34" charset="0"/>
              </a:rPr>
              <a:t>Clinical </a:t>
            </a:r>
            <a:r>
              <a:rPr lang="en-US" sz="3080" b="1" u="sng" dirty="0" smtClean="0">
                <a:latin typeface="Calibri" pitchFamily="34" charset="0"/>
              </a:rPr>
              <a:t>Manifestations</a:t>
            </a:r>
            <a:r>
              <a:rPr lang="en-US" sz="3080" b="1" dirty="0" smtClean="0">
                <a:latin typeface="Calibri" pitchFamily="34" charset="0"/>
              </a:rPr>
              <a:t>:(symptoms and signs)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 smtClean="0">
                <a:latin typeface="Calibri" pitchFamily="34" charset="0"/>
              </a:rPr>
              <a:t>vaginal bleeding </a:t>
            </a:r>
            <a:r>
              <a:rPr lang="en-US" sz="308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(97</a:t>
            </a:r>
            <a:r>
              <a:rPr lang="en-US" sz="308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%) </a:t>
            </a:r>
            <a:r>
              <a:rPr lang="en-US" sz="2600" spc="-90" dirty="0">
                <a:solidFill>
                  <a:srgbClr val="FFFFFF"/>
                </a:solidFill>
                <a:latin typeface="Trebuchet MS"/>
                <a:cs typeface="Trebuchet MS"/>
              </a:rPr>
              <a:t>Ruptured</a:t>
            </a:r>
            <a:r>
              <a:rPr lang="en-US"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25" dirty="0">
                <a:solidFill>
                  <a:srgbClr val="FFFFFF"/>
                </a:solidFill>
                <a:latin typeface="Trebuchet MS"/>
                <a:cs typeface="Trebuchet MS"/>
              </a:rPr>
              <a:t>vesicles,</a:t>
            </a:r>
            <a:r>
              <a:rPr lang="en-US"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90" dirty="0">
                <a:solidFill>
                  <a:srgbClr val="FFFFFF"/>
                </a:solidFill>
                <a:latin typeface="Trebuchet MS"/>
                <a:cs typeface="Trebuchet MS"/>
              </a:rPr>
              <a:t>resulting</a:t>
            </a:r>
            <a:r>
              <a:rPr lang="en-US"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lang="en-US"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85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85" dirty="0">
                <a:solidFill>
                  <a:srgbClr val="FFFFFF"/>
                </a:solidFill>
                <a:latin typeface="Trebuchet MS"/>
                <a:cs typeface="Trebuchet MS"/>
              </a:rPr>
              <a:t>pink</a:t>
            </a:r>
            <a:r>
              <a:rPr lang="en-US"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8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lang="en-US"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00" dirty="0">
                <a:solidFill>
                  <a:srgbClr val="FFFFFF"/>
                </a:solidFill>
                <a:latin typeface="Trebuchet MS"/>
                <a:cs typeface="Trebuchet MS"/>
              </a:rPr>
              <a:t>brown  </a:t>
            </a:r>
            <a:r>
              <a:rPr lang="en-US" sz="2600" spc="-85" dirty="0">
                <a:solidFill>
                  <a:srgbClr val="FFFFFF"/>
                </a:solidFill>
                <a:latin typeface="Trebuchet MS"/>
                <a:cs typeface="Trebuchet MS"/>
              </a:rPr>
              <a:t>vaginal </a:t>
            </a:r>
            <a:r>
              <a:rPr lang="en-US" sz="2600" spc="-95" dirty="0">
                <a:solidFill>
                  <a:srgbClr val="FFFFFF"/>
                </a:solidFill>
                <a:latin typeface="Trebuchet MS"/>
                <a:cs typeface="Trebuchet MS"/>
              </a:rPr>
              <a:t>discharge, </a:t>
            </a:r>
            <a:r>
              <a:rPr lang="en-US" sz="2600" spc="-8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lang="en-US" sz="2600" spc="-105" dirty="0">
                <a:solidFill>
                  <a:srgbClr val="FFFFFF"/>
                </a:solidFill>
                <a:latin typeface="Trebuchet MS"/>
                <a:cs typeface="Trebuchet MS"/>
              </a:rPr>
              <a:t>detached </a:t>
            </a:r>
            <a:r>
              <a:rPr lang="en-US" sz="2600" spc="-125" dirty="0">
                <a:solidFill>
                  <a:srgbClr val="FFFFFF"/>
                </a:solidFill>
                <a:latin typeface="Trebuchet MS"/>
                <a:cs typeface="Trebuchet MS"/>
              </a:rPr>
              <a:t>vesicles, </a:t>
            </a:r>
            <a:r>
              <a:rPr lang="en-US" sz="2600" spc="-95" dirty="0">
                <a:solidFill>
                  <a:srgbClr val="FFFFFF"/>
                </a:solidFill>
                <a:latin typeface="Trebuchet MS"/>
                <a:cs typeface="Trebuchet MS"/>
              </a:rPr>
              <a:t>which  </a:t>
            </a:r>
            <a:r>
              <a:rPr lang="en-US" sz="2600" spc="-5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lang="en-US"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9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lang="en-US"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60" dirty="0">
                <a:solidFill>
                  <a:srgbClr val="FFFFFF"/>
                </a:solidFill>
                <a:latin typeface="Trebuchet MS"/>
                <a:cs typeface="Trebuchet MS"/>
              </a:rPr>
              <a:t>passed</a:t>
            </a:r>
            <a:r>
              <a:rPr lang="en-US"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vaginally(grape like appearance)</a:t>
            </a:r>
            <a:endParaRPr lang="en-US" sz="3080" b="1" dirty="0">
              <a:latin typeface="Calibri" pitchFamily="34" charset="0"/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 smtClean="0">
                <a:latin typeface="Calibri" pitchFamily="34" charset="0"/>
              </a:rPr>
              <a:t>Pelvic </a:t>
            </a:r>
            <a:r>
              <a:rPr lang="en-US" sz="3080" b="1" dirty="0">
                <a:latin typeface="Calibri" pitchFamily="34" charset="0"/>
              </a:rPr>
              <a:t>pain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 smtClean="0">
                <a:latin typeface="Calibri" pitchFamily="34" charset="0"/>
              </a:rPr>
              <a:t>Hyperemesis </a:t>
            </a:r>
            <a:r>
              <a:rPr lang="en-US" sz="3080" b="1" dirty="0" err="1">
                <a:latin typeface="Calibri" pitchFamily="34" charset="0"/>
              </a:rPr>
              <a:t>gravidarum</a:t>
            </a:r>
            <a:endParaRPr lang="en-US" sz="3080" b="1" dirty="0">
              <a:latin typeface="Calibri" pitchFamily="34" charset="0"/>
            </a:endParaRPr>
          </a:p>
          <a:p>
            <a:pPr lvl="1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Exaggerated</a:t>
            </a:r>
            <a:r>
              <a:rPr lang="en-US" sz="2600" spc="-2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30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05" dirty="0">
                <a:solidFill>
                  <a:srgbClr val="FFFFFF"/>
                </a:solidFill>
                <a:latin typeface="Trebuchet MS"/>
                <a:cs typeface="Trebuchet MS"/>
              </a:rPr>
              <a:t>pregnancy,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85" dirty="0">
                <a:solidFill>
                  <a:srgbClr val="FFFFFF"/>
                </a:solidFill>
                <a:latin typeface="Trebuchet MS"/>
                <a:cs typeface="Trebuchet MS"/>
              </a:rPr>
              <a:t>appearing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5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95" dirty="0">
                <a:solidFill>
                  <a:srgbClr val="FFFFFF"/>
                </a:solidFill>
                <a:latin typeface="Trebuchet MS"/>
                <a:cs typeface="Trebuchet MS"/>
              </a:rPr>
              <a:t>6‐8  </a:t>
            </a:r>
            <a:r>
              <a:rPr lang="en-US" sz="2600" spc="-85" dirty="0">
                <a:solidFill>
                  <a:srgbClr val="FFFFFF"/>
                </a:solidFill>
                <a:latin typeface="Trebuchet MS"/>
                <a:cs typeface="Trebuchet MS"/>
              </a:rPr>
              <a:t>weeks</a:t>
            </a:r>
            <a:r>
              <a:rPr lang="en-US"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9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lang="en-US"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40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lang="en-US"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14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lang="en-US"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Trebuchet MS"/>
                <a:cs typeface="Trebuchet MS"/>
              </a:rPr>
              <a:t>HCG</a:t>
            </a:r>
            <a:endParaRPr lang="en-US" sz="2600" dirty="0">
              <a:latin typeface="Trebuchet MS"/>
              <a:cs typeface="Trebuchet MS"/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 smtClean="0">
                <a:latin typeface="Calibri" pitchFamily="34" charset="0"/>
              </a:rPr>
              <a:t>Preeclampsia </a:t>
            </a:r>
            <a:r>
              <a:rPr lang="en-US" sz="3080" b="1" dirty="0">
                <a:latin typeface="Calibri" pitchFamily="34" charset="0"/>
              </a:rPr>
              <a:t>&lt;20 weeks </a:t>
            </a:r>
            <a:r>
              <a:rPr lang="en-US" sz="3080" b="1" dirty="0" smtClean="0">
                <a:latin typeface="Calibri" pitchFamily="34" charset="0"/>
              </a:rPr>
              <a:t>gestation(early </a:t>
            </a:r>
            <a:r>
              <a:rPr lang="en-US" sz="3080" b="1" dirty="0" err="1" smtClean="0">
                <a:latin typeface="Calibri" pitchFamily="34" charset="0"/>
              </a:rPr>
              <a:t>onse</a:t>
            </a:r>
            <a:r>
              <a:rPr lang="en-US" sz="3080" b="1" dirty="0" smtClean="0">
                <a:latin typeface="Calibri" pitchFamily="34" charset="0"/>
              </a:rPr>
              <a:t>)</a:t>
            </a:r>
            <a:r>
              <a:rPr lang="en-IE" sz="3080" b="1" dirty="0" smtClean="0">
                <a:latin typeface="Calibri" pitchFamily="34" charset="0"/>
              </a:rPr>
              <a:t> </a:t>
            </a:r>
          </a:p>
          <a:p>
            <a:pPr lvl="1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spc="-65" dirty="0" err="1">
                <a:solidFill>
                  <a:srgbClr val="FFFFFF"/>
                </a:solidFill>
                <a:latin typeface="Trebuchet MS"/>
                <a:cs typeface="Trebuchet MS"/>
              </a:rPr>
              <a:t>Anaemia</a:t>
            </a:r>
            <a:r>
              <a:rPr lang="en-US" sz="32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5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114" dirty="0">
                <a:solidFill>
                  <a:srgbClr val="FFFFFF"/>
                </a:solidFill>
                <a:latin typeface="Trebuchet MS"/>
                <a:cs typeface="Trebuchet MS"/>
              </a:rPr>
              <a:t>result</a:t>
            </a:r>
            <a:r>
              <a:rPr lang="en-US" sz="32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80" dirty="0">
                <a:solidFill>
                  <a:srgbClr val="FFFFFF"/>
                </a:solidFill>
                <a:latin typeface="Trebuchet MS"/>
                <a:cs typeface="Trebuchet MS"/>
              </a:rPr>
              <a:t>gradual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50" dirty="0">
                <a:solidFill>
                  <a:srgbClr val="FFFFFF"/>
                </a:solidFill>
                <a:latin typeface="Trebuchet MS"/>
                <a:cs typeface="Trebuchet MS"/>
              </a:rPr>
              <a:t>loss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lang="en-US" sz="32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200" spc="-6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endParaRPr lang="en-US" sz="3200" dirty="0">
              <a:latin typeface="Trebuchet MS"/>
              <a:cs typeface="Trebuchet MS"/>
            </a:endParaRP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>
                <a:latin typeface="Calibri" pitchFamily="34" charset="0"/>
              </a:rPr>
              <a:t>Enlarged uterus (large for date) soft ,</a:t>
            </a:r>
            <a:r>
              <a:rPr lang="en-US" sz="3200" spc="-120" dirty="0">
                <a:solidFill>
                  <a:srgbClr val="EA157A"/>
                </a:solidFill>
              </a:rPr>
              <a:t> doughy</a:t>
            </a:r>
            <a:r>
              <a:rPr lang="en-US" sz="3080" b="1" dirty="0">
                <a:latin typeface="Calibri" pitchFamily="34" charset="0"/>
              </a:rPr>
              <a:t> in consistency by </a:t>
            </a:r>
            <a:r>
              <a:rPr lang="en-US" sz="3080" b="1" dirty="0" smtClean="0">
                <a:latin typeface="Calibri" pitchFamily="34" charset="0"/>
              </a:rPr>
              <a:t>palpation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080" b="1" dirty="0" smtClean="0">
                <a:latin typeface="Calibri" pitchFamily="34" charset="0"/>
              </a:rPr>
              <a:t>Theca </a:t>
            </a:r>
            <a:r>
              <a:rPr lang="en-US" sz="3080" b="1" dirty="0">
                <a:latin typeface="Calibri" pitchFamily="34" charset="0"/>
              </a:rPr>
              <a:t>lutein cysts of ovary(</a:t>
            </a:r>
            <a:r>
              <a:rPr lang="en-US" sz="3080" b="1" dirty="0" err="1">
                <a:latin typeface="Calibri" pitchFamily="34" charset="0"/>
              </a:rPr>
              <a:t>adenxial</a:t>
            </a:r>
            <a:r>
              <a:rPr lang="en-US" sz="3080" b="1" dirty="0">
                <a:latin typeface="Calibri" pitchFamily="34" charset="0"/>
              </a:rPr>
              <a:t> mass)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3080" b="1" dirty="0" smtClean="0">
              <a:latin typeface="Calibri" pitchFamily="34" charset="0"/>
            </a:endParaRP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3080" b="1" dirty="0">
              <a:latin typeface="Calibri" pitchFamily="34" charset="0"/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308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5762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Trebuchet MS"/>
                <a:cs typeface="Trebuchet MS"/>
              </a:rPr>
              <a:t>Hydatidiform</a:t>
            </a:r>
            <a:r>
              <a:rPr b="1" spc="-645" dirty="0">
                <a:latin typeface="Trebuchet MS"/>
                <a:cs typeface="Trebuchet MS"/>
              </a:rPr>
              <a:t> </a:t>
            </a:r>
            <a:r>
              <a:rPr b="1" spc="-195" dirty="0">
                <a:latin typeface="Trebuchet MS"/>
                <a:cs typeface="Trebuchet MS"/>
              </a:rPr>
              <a:t>Mole‐Workup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74239"/>
            <a:ext cx="7539355" cy="456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b="1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Investigations :-</a:t>
            </a:r>
            <a:r>
              <a:rPr sz="2800" b="1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Laboratory</a:t>
            </a:r>
            <a:r>
              <a:rPr sz="2800" b="1" spc="-37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800" b="1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tests</a:t>
            </a:r>
            <a:endParaRPr sz="2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95" dirty="0">
                <a:solidFill>
                  <a:srgbClr val="00B0F0"/>
                </a:solidFill>
                <a:latin typeface="Trebuchet MS"/>
                <a:cs typeface="Trebuchet MS"/>
              </a:rPr>
              <a:t>Quantitative</a:t>
            </a:r>
            <a:r>
              <a:rPr sz="2800" spc="-28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B0F0"/>
                </a:solidFill>
                <a:latin typeface="Trebuchet MS"/>
                <a:cs typeface="Trebuchet MS"/>
              </a:rPr>
              <a:t>beta‐hCG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  <a:p>
            <a:pPr marL="355600" marR="290195" indent="-342900">
              <a:lnSpc>
                <a:spcPct val="80000"/>
              </a:lnSpc>
              <a:spcBef>
                <a:spcPts val="695"/>
              </a:spcBef>
            </a:pP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hCG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greater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EA157A"/>
                </a:solidFill>
                <a:latin typeface="Trebuchet MS"/>
                <a:cs typeface="Trebuchet MS"/>
              </a:rPr>
              <a:t>100,000</a:t>
            </a:r>
            <a:r>
              <a:rPr sz="2800" spc="-30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EA157A"/>
                </a:solidFill>
                <a:latin typeface="Trebuchet MS"/>
                <a:cs typeface="Trebuchet MS"/>
              </a:rPr>
              <a:t>mIU/mL</a:t>
            </a:r>
            <a:r>
              <a:rPr sz="2800" spc="-27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indicate 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exuberant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trophoblastic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growth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raise 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suspicion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molar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pregnancy.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However,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molar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A7D6FF"/>
                </a:solidFill>
                <a:latin typeface="Trebuchet MS"/>
                <a:cs typeface="Trebuchet MS"/>
              </a:rPr>
              <a:t>may</a:t>
            </a:r>
            <a:r>
              <a:rPr sz="2800" spc="-290" dirty="0">
                <a:solidFill>
                  <a:srgbClr val="A7D6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A7D6FF"/>
                </a:solidFill>
                <a:latin typeface="Trebuchet MS"/>
                <a:cs typeface="Trebuchet MS"/>
              </a:rPr>
              <a:t>have</a:t>
            </a:r>
            <a:r>
              <a:rPr sz="2800" spc="-300" dirty="0">
                <a:solidFill>
                  <a:srgbClr val="A7D6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A7D6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A7D6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A7D6FF"/>
                </a:solidFill>
                <a:latin typeface="Trebuchet MS"/>
                <a:cs typeface="Trebuchet MS"/>
              </a:rPr>
              <a:t>normal</a:t>
            </a:r>
            <a:r>
              <a:rPr sz="2800" spc="-285" dirty="0">
                <a:solidFill>
                  <a:srgbClr val="A7D6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A7D6FF"/>
                </a:solidFill>
                <a:latin typeface="Trebuchet MS"/>
                <a:cs typeface="Trebuchet MS"/>
              </a:rPr>
              <a:t>hCG</a:t>
            </a:r>
            <a:r>
              <a:rPr sz="2800" spc="-290" dirty="0">
                <a:solidFill>
                  <a:srgbClr val="A7D6FF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A7D6FF"/>
                </a:solidFill>
                <a:latin typeface="Trebuchet MS"/>
                <a:cs typeface="Trebuchet MS"/>
              </a:rPr>
              <a:t>level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354965" marR="829944" indent="-342900">
              <a:lnSpc>
                <a:spcPct val="80000"/>
              </a:lnSpc>
              <a:spcBef>
                <a:spcPts val="70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Complete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blood 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cell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count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platelets:  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Anemia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could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present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coagulopathy 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could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Trebuchet MS"/>
                <a:cs typeface="Trebuchet MS"/>
              </a:rPr>
              <a:t>occur.</a:t>
            </a:r>
            <a:endParaRPr sz="2800" dirty="0">
              <a:latin typeface="Trebuchet MS"/>
              <a:cs typeface="Trebuchet MS"/>
            </a:endParaRPr>
          </a:p>
          <a:p>
            <a:pPr marL="355600" marR="5080" indent="-343535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80" dirty="0">
                <a:solidFill>
                  <a:srgbClr val="7ED13B"/>
                </a:solidFill>
                <a:latin typeface="Trebuchet MS"/>
                <a:cs typeface="Trebuchet MS"/>
              </a:rPr>
              <a:t>Clotting </a:t>
            </a:r>
            <a:r>
              <a:rPr sz="2800" spc="-125" dirty="0">
                <a:solidFill>
                  <a:srgbClr val="7ED13B"/>
                </a:solidFill>
                <a:latin typeface="Trebuchet MS"/>
                <a:cs typeface="Trebuchet MS"/>
              </a:rPr>
              <a:t>function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Test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clotting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function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exclude</a:t>
            </a:r>
            <a:r>
              <a:rPr sz="2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sz="2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7ED13B"/>
                </a:solidFill>
                <a:latin typeface="Trebuchet MS"/>
                <a:cs typeface="Trebuchet MS"/>
              </a:rPr>
              <a:t>coagulopathy</a:t>
            </a:r>
            <a:r>
              <a:rPr sz="28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treat 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one 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2800" spc="-6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discovered.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5762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Trebuchet MS"/>
                <a:cs typeface="Trebuchet MS"/>
              </a:rPr>
              <a:t>Hydatidiform</a:t>
            </a:r>
            <a:r>
              <a:rPr b="1" spc="-645" dirty="0">
                <a:latin typeface="Trebuchet MS"/>
                <a:cs typeface="Trebuchet MS"/>
              </a:rPr>
              <a:t> </a:t>
            </a:r>
            <a:r>
              <a:rPr b="1" spc="-195" dirty="0">
                <a:latin typeface="Trebuchet MS"/>
                <a:cs typeface="Trebuchet MS"/>
              </a:rPr>
              <a:t>Mole‐Workup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60524"/>
            <a:ext cx="7160259" cy="4406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Liver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function</a:t>
            </a:r>
            <a:r>
              <a:rPr sz="30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tests</a:t>
            </a:r>
            <a:endParaRPr sz="3000" dirty="0">
              <a:latin typeface="Trebuchet MS"/>
              <a:cs typeface="Trebuchet MS"/>
            </a:endParaRPr>
          </a:p>
          <a:p>
            <a:pPr marL="354965" marR="893444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4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urea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nitrogen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rebuchet MS"/>
                <a:cs typeface="Trebuchet MS"/>
              </a:rPr>
              <a:t>(BUN)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serum 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creatinine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Thyroxine: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Although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women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molar  pregnancies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usually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clinically</a:t>
            </a:r>
            <a:r>
              <a:rPr sz="30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euthyroid,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plasma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thyroxine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usually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elevated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above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reference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range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pregnancy.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Patient 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present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symptoms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000" u="heavy" spc="-8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u="heavy" spc="-10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hyperthyroidism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98011"/>
            <a:ext cx="4863465" cy="473646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3200" b="1" spc="-200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32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39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Genital </a:t>
            </a:r>
            <a:r>
              <a:rPr sz="3000" spc="-175" dirty="0" smtClean="0">
                <a:solidFill>
                  <a:srgbClr val="FFFFFF"/>
                </a:solidFill>
                <a:latin typeface="Trebuchet MS"/>
                <a:cs typeface="Trebuchet MS"/>
              </a:rPr>
              <a:t>Tract</a:t>
            </a:r>
            <a:r>
              <a:rPr lang="en-US" sz="3000" spc="-17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Infections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5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114" dirty="0">
                <a:solidFill>
                  <a:srgbClr val="EA157A"/>
                </a:solidFill>
                <a:latin typeface="Trebuchet MS"/>
                <a:cs typeface="Trebuchet MS"/>
              </a:rPr>
              <a:t>Bacterial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55" dirty="0">
                <a:solidFill>
                  <a:srgbClr val="EA157A"/>
                </a:solidFill>
                <a:latin typeface="Trebuchet MS"/>
                <a:cs typeface="Trebuchet MS"/>
              </a:rPr>
              <a:t>vaginosis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5" dirty="0">
                <a:solidFill>
                  <a:srgbClr val="EA157A"/>
                </a:solidFill>
                <a:latin typeface="Trebuchet MS"/>
                <a:cs typeface="Trebuchet MS"/>
              </a:rPr>
              <a:t>Vaginal mycoplasma</a:t>
            </a:r>
            <a:r>
              <a:rPr sz="2600" spc="-50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EA157A"/>
                </a:solidFill>
                <a:latin typeface="Trebuchet MS"/>
                <a:cs typeface="Trebuchet MS"/>
              </a:rPr>
              <a:t>infection</a:t>
            </a:r>
            <a:endParaRPr sz="26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Disorders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4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Diabetes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Thyroid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disease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Hypertensive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disorders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100" dirty="0">
                <a:solidFill>
                  <a:srgbClr val="EA157A"/>
                </a:solidFill>
                <a:latin typeface="Trebuchet MS"/>
                <a:cs typeface="Trebuchet MS"/>
              </a:rPr>
              <a:t>Renal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disease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5762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Trebuchet MS"/>
                <a:cs typeface="Trebuchet MS"/>
              </a:rPr>
              <a:t>Hydatidiform</a:t>
            </a:r>
            <a:r>
              <a:rPr b="1" spc="-645" dirty="0">
                <a:latin typeface="Trebuchet MS"/>
                <a:cs typeface="Trebuchet MS"/>
              </a:rPr>
              <a:t> </a:t>
            </a:r>
            <a:r>
              <a:rPr b="1" spc="-195" dirty="0">
                <a:latin typeface="Trebuchet MS"/>
                <a:cs typeface="Trebuchet MS"/>
              </a:rPr>
              <a:t>Mole‐Workup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60524"/>
            <a:ext cx="7347584" cy="44894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b="1" spc="-15" dirty="0">
                <a:solidFill>
                  <a:srgbClr val="FFFFFF"/>
                </a:solidFill>
                <a:latin typeface="Trebuchet MS"/>
                <a:cs typeface="Trebuchet MS"/>
              </a:rPr>
              <a:t>Imaging</a:t>
            </a:r>
            <a:r>
              <a:rPr sz="300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b="1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tests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9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Ultrasonography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criterion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standard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identifying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both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complete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partial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molar 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pregnancies.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classic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image,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using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older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ultrasonographic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technology,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of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-11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3600" spc="-70" dirty="0">
                <a:solidFill>
                  <a:srgbClr val="7ED13B"/>
                </a:solidFill>
                <a:latin typeface="Trebuchet MS"/>
                <a:cs typeface="Trebuchet MS"/>
              </a:rPr>
              <a:t>snowstorm </a:t>
            </a:r>
            <a:r>
              <a:rPr sz="3600" spc="-145" dirty="0">
                <a:solidFill>
                  <a:srgbClr val="7ED13B"/>
                </a:solidFill>
                <a:latin typeface="Trebuchet MS"/>
                <a:cs typeface="Trebuchet MS"/>
              </a:rPr>
              <a:t>pattern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representing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hydropic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chorionic</a:t>
            </a:r>
            <a:r>
              <a:rPr sz="3000" spc="-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85" dirty="0">
                <a:solidFill>
                  <a:srgbClr val="FFFFFF"/>
                </a:solidFill>
                <a:latin typeface="Trebuchet MS"/>
                <a:cs typeface="Trebuchet MS"/>
              </a:rPr>
              <a:t>villi.</a:t>
            </a:r>
            <a:endParaRPr sz="3000" dirty="0">
              <a:latin typeface="Trebuchet MS"/>
              <a:cs typeface="Trebuchet MS"/>
            </a:endParaRPr>
          </a:p>
          <a:p>
            <a:pPr marL="354965" marR="109220" indent="-342900">
              <a:lnSpc>
                <a:spcPts val="3240"/>
              </a:lnSpc>
              <a:spcBef>
                <a:spcPts val="74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High‐resolution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ultrasonography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shows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 complex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intrauterine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rebuchet MS"/>
                <a:cs typeface="Trebuchet MS"/>
              </a:rPr>
              <a:t>mass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containing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many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cysts.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577" y="600456"/>
            <a:ext cx="8644128" cy="671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205" y="600456"/>
            <a:ext cx="8572500" cy="6500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5485" y="457200"/>
            <a:ext cx="45681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57626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Trebuchet MS"/>
                <a:cs typeface="Trebuchet MS"/>
              </a:rPr>
              <a:t>Hydatidiform</a:t>
            </a:r>
            <a:r>
              <a:rPr b="1" spc="-645" dirty="0">
                <a:latin typeface="Trebuchet MS"/>
                <a:cs typeface="Trebuchet MS"/>
              </a:rPr>
              <a:t> </a:t>
            </a:r>
            <a:r>
              <a:rPr b="1" spc="-195" dirty="0">
                <a:latin typeface="Trebuchet MS"/>
                <a:cs typeface="Trebuchet MS"/>
              </a:rPr>
              <a:t>Mole‐Workup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08530"/>
            <a:ext cx="7466330" cy="44704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3535">
              <a:lnSpc>
                <a:spcPts val="3020"/>
              </a:lnSpc>
              <a:spcBef>
                <a:spcPts val="484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Once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molar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diagnosed,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baseline 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chest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radiograph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taken.</a:t>
            </a:r>
            <a:r>
              <a:rPr sz="2800" spc="-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lungs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are 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 primary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site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 metastasis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malignant 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trophoblastic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tumors.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800" b="1" spc="-60" dirty="0">
                <a:solidFill>
                  <a:srgbClr val="7ED13B"/>
                </a:solidFill>
                <a:latin typeface="Trebuchet MS"/>
                <a:cs typeface="Trebuchet MS"/>
              </a:rPr>
              <a:t>Histologic</a:t>
            </a:r>
            <a:r>
              <a:rPr sz="2800" b="1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7ED13B"/>
                </a:solidFill>
                <a:latin typeface="Trebuchet MS"/>
                <a:cs typeface="Trebuchet MS"/>
              </a:rPr>
              <a:t>Findings</a:t>
            </a:r>
            <a:endParaRPr sz="2800" dirty="0">
              <a:latin typeface="Trebuchet MS"/>
              <a:cs typeface="Trebuchet MS"/>
            </a:endParaRPr>
          </a:p>
          <a:p>
            <a:pPr marL="354965" marR="17145" indent="-342900">
              <a:lnSpc>
                <a:spcPts val="3020"/>
              </a:lnSpc>
              <a:spcBef>
                <a:spcPts val="74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Complete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mole: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Complete hydatidiform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moles 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edematous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placental 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villi,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hyperplasia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trophoblasts,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lack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scarcity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fetal 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blood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vessels.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chromosomal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complement 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7ED13B"/>
                </a:solidFill>
                <a:latin typeface="Trebuchet MS"/>
                <a:cs typeface="Trebuchet MS"/>
              </a:rPr>
              <a:t>46,XX</a:t>
            </a:r>
            <a:r>
              <a:rPr sz="2800" spc="-29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7ED13B"/>
                </a:solidFill>
                <a:latin typeface="Trebuchet MS"/>
                <a:cs typeface="Trebuchet MS"/>
              </a:rPr>
              <a:t>in</a:t>
            </a:r>
            <a:r>
              <a:rPr sz="28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7ED13B"/>
                </a:solidFill>
                <a:latin typeface="Trebuchet MS"/>
                <a:cs typeface="Trebuchet MS"/>
              </a:rPr>
              <a:t>most</a:t>
            </a:r>
            <a:r>
              <a:rPr sz="2800" spc="-285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7ED13B"/>
                </a:solidFill>
                <a:latin typeface="Trebuchet MS"/>
                <a:cs typeface="Trebuchet MS"/>
              </a:rPr>
              <a:t>cases</a:t>
            </a:r>
            <a:r>
              <a:rPr sz="2800" spc="-280" dirty="0">
                <a:solidFill>
                  <a:srgbClr val="7ED13B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46,XY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approximately  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10‐15%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spc="-5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cases.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12470" y="55046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59" h="1691640">
                  <a:moveTo>
                    <a:pt x="73152" y="1691639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2547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59" h="228600">
                  <a:moveTo>
                    <a:pt x="73151" y="22860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73151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095494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59" h="137160">
                  <a:moveTo>
                    <a:pt x="73152" y="137160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00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73151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/>
          <p:nvPr/>
        </p:nvSpPr>
        <p:spPr>
          <a:xfrm>
            <a:off x="1100327" y="2100834"/>
            <a:ext cx="3643121" cy="507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886705" y="2100834"/>
            <a:ext cx="4429505" cy="507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454" y="540258"/>
            <a:ext cx="8890254" cy="6692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6464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Treatment</a:t>
            </a:r>
            <a:r>
              <a:rPr spc="-625" dirty="0"/>
              <a:t> </a:t>
            </a:r>
            <a:r>
              <a:rPr spc="-165" dirty="0"/>
              <a:t>of</a:t>
            </a:r>
            <a:r>
              <a:rPr spc="-605" dirty="0"/>
              <a:t> </a:t>
            </a:r>
            <a:r>
              <a:rPr spc="-215" dirty="0"/>
              <a:t>Hydatidiform</a:t>
            </a:r>
            <a:r>
              <a:rPr spc="-615" dirty="0"/>
              <a:t> </a:t>
            </a:r>
            <a:r>
              <a:rPr spc="-110" dirty="0"/>
              <a:t>Mole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254" y="2173935"/>
            <a:ext cx="7381875" cy="4067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remove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trophoblastic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endParaRPr sz="26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cases,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mole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abort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spontaneously</a:t>
            </a:r>
            <a:endParaRPr sz="2600" dirty="0">
              <a:latin typeface="Trebuchet MS"/>
              <a:cs typeface="Trebuchet MS"/>
            </a:endParaRPr>
          </a:p>
          <a:p>
            <a:pPr marL="297815" marR="154940" indent="-285750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rebuchet MS"/>
                <a:cs typeface="Trebuchet MS"/>
              </a:rPr>
              <a:t>does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Trebuchet MS"/>
                <a:cs typeface="Trebuchet MS"/>
              </a:rPr>
              <a:t>occur,</a:t>
            </a:r>
            <a:r>
              <a:rPr sz="2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vacuum</a:t>
            </a:r>
            <a:r>
              <a:rPr sz="2600" spc="-24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aspiration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or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EA157A"/>
                </a:solidFill>
                <a:latin typeface="Trebuchet MS"/>
                <a:cs typeface="Trebuchet MS"/>
              </a:rPr>
              <a:t>D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and</a:t>
            </a:r>
            <a:r>
              <a:rPr sz="2600" spc="-35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EA157A"/>
                </a:solidFill>
                <a:latin typeface="Trebuchet MS"/>
                <a:cs typeface="Trebuchet MS"/>
              </a:rPr>
              <a:t>C 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necessary</a:t>
            </a:r>
            <a:endParaRPr sz="2600" dirty="0">
              <a:latin typeface="Trebuchet MS"/>
              <a:cs typeface="Trebuchet MS"/>
            </a:endParaRPr>
          </a:p>
          <a:p>
            <a:pPr marL="298450" marR="147320" indent="-285750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45" dirty="0">
                <a:solidFill>
                  <a:srgbClr val="FFFFFF"/>
                </a:solidFill>
                <a:latin typeface="Trebuchet MS"/>
                <a:cs typeface="Trebuchet MS"/>
              </a:rPr>
              <a:t>Spontaneous</a:t>
            </a:r>
            <a:r>
              <a:rPr sz="26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abortion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carries</a:t>
            </a:r>
            <a:r>
              <a:rPr sz="26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Trebuchet MS"/>
                <a:cs typeface="Trebuchet MS"/>
              </a:rPr>
              <a:t>less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malignant 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change</a:t>
            </a:r>
            <a:endParaRPr sz="26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-65" dirty="0">
                <a:solidFill>
                  <a:srgbClr val="FFFFFF"/>
                </a:solidFill>
                <a:latin typeface="Trebuchet MS"/>
                <a:cs typeface="Trebuchet MS"/>
              </a:rPr>
              <a:t>Pregnancy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6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avoided</a:t>
            </a:r>
            <a:r>
              <a:rPr sz="2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follow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period</a:t>
            </a:r>
            <a:endParaRPr sz="2600" dirty="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297815" algn="l"/>
                <a:tab pos="298450" algn="l"/>
              </a:tabLst>
            </a:pPr>
            <a:r>
              <a:rPr sz="2600" spc="15" dirty="0">
                <a:solidFill>
                  <a:srgbClr val="FFFFFF"/>
                </a:solidFill>
                <a:latin typeface="Trebuchet MS"/>
                <a:cs typeface="Trebuchet MS"/>
              </a:rPr>
              <a:t>IUCDs </a:t>
            </a:r>
            <a:r>
              <a:rPr sz="2600" spc="-110" dirty="0">
                <a:solidFill>
                  <a:srgbClr val="FFFFFF"/>
                </a:solidFill>
                <a:latin typeface="Trebuchet MS"/>
                <a:cs typeface="Trebuchet MS"/>
              </a:rPr>
              <a:t>contraindicated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600" spc="-70" dirty="0">
                <a:solidFill>
                  <a:srgbClr val="FFFFFF"/>
                </a:solidFill>
                <a:latin typeface="Trebuchet MS"/>
                <a:cs typeface="Trebuchet MS"/>
              </a:rPr>
              <a:t>hormonal </a:t>
            </a:r>
            <a:r>
              <a:rPr sz="2600" spc="-55" dirty="0">
                <a:solidFill>
                  <a:srgbClr val="FFFFFF"/>
                </a:solidFill>
                <a:latin typeface="Trebuchet MS"/>
                <a:cs typeface="Trebuchet MS"/>
              </a:rPr>
              <a:t>methods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contraception</a:t>
            </a:r>
            <a:r>
              <a:rPr sz="26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6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avoided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until</a:t>
            </a:r>
            <a:r>
              <a:rPr sz="26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rebuchet MS"/>
                <a:cs typeface="Trebuchet MS"/>
              </a:rPr>
              <a:t>HCG</a:t>
            </a:r>
            <a:r>
              <a:rPr sz="26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sz="2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Trebuchet MS"/>
                <a:cs typeface="Trebuchet MS"/>
              </a:rPr>
              <a:t>normal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457200" y="457200"/>
            <a:ext cx="365760" cy="6855459"/>
            <a:chOff x="457200" y="457200"/>
            <a:chExt cx="365760" cy="6855459"/>
          </a:xfrm>
        </p:grpSpPr>
        <p:sp>
          <p:nvSpPr>
            <p:cNvPr id="4" name="object 4"/>
            <p:cNvSpPr/>
            <p:nvPr/>
          </p:nvSpPr>
          <p:spPr>
            <a:xfrm>
              <a:off x="457200" y="45720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59" h="6855459">
                  <a:moveTo>
                    <a:pt x="365760" y="6854952"/>
                  </a:moveTo>
                  <a:lnTo>
                    <a:pt x="365759" y="0"/>
                  </a:ln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12470" y="5504688"/>
              <a:ext cx="16510" cy="1691639"/>
            </a:xfrm>
            <a:custGeom>
              <a:avLst/>
              <a:gdLst/>
              <a:ahLst/>
              <a:cxnLst/>
              <a:rect l="l" t="t" r="r" b="b"/>
              <a:pathLst>
                <a:path w="16509" h="1691640">
                  <a:moveTo>
                    <a:pt x="0" y="1691639"/>
                  </a:moveTo>
                  <a:lnTo>
                    <a:pt x="16509" y="1691639"/>
                  </a:lnTo>
                  <a:lnTo>
                    <a:pt x="16509" y="0"/>
                  </a:lnTo>
                  <a:lnTo>
                    <a:pt x="0" y="0"/>
                  </a:lnTo>
                  <a:lnTo>
                    <a:pt x="0" y="1691639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12470" y="5254752"/>
              <a:ext cx="16510" cy="228600"/>
            </a:xfrm>
            <a:custGeom>
              <a:avLst/>
              <a:gdLst/>
              <a:ahLst/>
              <a:cxnLst/>
              <a:rect l="l" t="t" r="r" b="b"/>
              <a:pathLst>
                <a:path w="16509" h="228600">
                  <a:moveTo>
                    <a:pt x="0" y="228600"/>
                  </a:moveTo>
                  <a:lnTo>
                    <a:pt x="16509" y="228600"/>
                  </a:lnTo>
                  <a:lnTo>
                    <a:pt x="1650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EB8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12470" y="5095494"/>
              <a:ext cx="16510" cy="137160"/>
            </a:xfrm>
            <a:custGeom>
              <a:avLst/>
              <a:gdLst/>
              <a:ahLst/>
              <a:cxnLst/>
              <a:rect l="l" t="t" r="r" b="b"/>
              <a:pathLst>
                <a:path w="16509" h="137160">
                  <a:moveTo>
                    <a:pt x="0" y="137160"/>
                  </a:moveTo>
                  <a:lnTo>
                    <a:pt x="16509" y="137160"/>
                  </a:lnTo>
                  <a:lnTo>
                    <a:pt x="1650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4E5B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12470" y="5000244"/>
              <a:ext cx="16510" cy="73660"/>
            </a:xfrm>
            <a:custGeom>
              <a:avLst/>
              <a:gdLst/>
              <a:ahLst/>
              <a:cxnLst/>
              <a:rect l="l" t="t" r="r" b="b"/>
              <a:pathLst>
                <a:path w="16509" h="73660">
                  <a:moveTo>
                    <a:pt x="0" y="73151"/>
                  </a:moveTo>
                  <a:lnTo>
                    <a:pt x="16509" y="73151"/>
                  </a:lnTo>
                  <a:lnTo>
                    <a:pt x="16509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EA15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1137665"/>
              <a:ext cx="133350" cy="365760"/>
            </a:xfrm>
            <a:custGeom>
              <a:avLst/>
              <a:gdLst/>
              <a:ahLst/>
              <a:cxnLst/>
              <a:rect l="l" t="t" r="r" b="b"/>
              <a:pathLst>
                <a:path w="133350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350" h="365759">
                  <a:moveTo>
                    <a:pt x="37338" y="0"/>
                  </a:moveTo>
                  <a:lnTo>
                    <a:pt x="28194" y="0"/>
                  </a:lnTo>
                  <a:lnTo>
                    <a:pt x="28194" y="365760"/>
                  </a:lnTo>
                  <a:lnTo>
                    <a:pt x="37338" y="365760"/>
                  </a:lnTo>
                  <a:lnTo>
                    <a:pt x="37338" y="0"/>
                  </a:lnTo>
                  <a:close/>
                </a:path>
                <a:path w="133350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3350" h="365759">
                  <a:moveTo>
                    <a:pt x="133350" y="0"/>
                  </a:moveTo>
                  <a:lnTo>
                    <a:pt x="87630" y="0"/>
                  </a:lnTo>
                  <a:lnTo>
                    <a:pt x="87630" y="365760"/>
                  </a:lnTo>
                  <a:lnTo>
                    <a:pt x="133350" y="36576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6464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Treatment</a:t>
            </a:r>
            <a:r>
              <a:rPr spc="-625" dirty="0"/>
              <a:t> </a:t>
            </a:r>
            <a:r>
              <a:rPr spc="-165" dirty="0"/>
              <a:t>of</a:t>
            </a:r>
            <a:r>
              <a:rPr spc="-605" dirty="0"/>
              <a:t> </a:t>
            </a:r>
            <a:r>
              <a:rPr spc="-215" dirty="0"/>
              <a:t>Hydatidiform</a:t>
            </a:r>
            <a:r>
              <a:rPr spc="-615" dirty="0"/>
              <a:t> </a:t>
            </a:r>
            <a:r>
              <a:rPr spc="-110" dirty="0"/>
              <a:t>Mole</a:t>
            </a:r>
          </a:p>
        </p:txBody>
      </p:sp>
      <p:sp>
        <p:nvSpPr>
          <p:cNvPr id="11" name="object 11"/>
          <p:cNvSpPr/>
          <p:nvPr/>
        </p:nvSpPr>
        <p:spPr>
          <a:xfrm>
            <a:off x="957833" y="1743456"/>
            <a:ext cx="8643366" cy="5357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28980" y="1514855"/>
            <a:ext cx="8872220" cy="5800725"/>
          </a:xfrm>
          <a:custGeom>
            <a:avLst/>
            <a:gdLst/>
            <a:ahLst/>
            <a:cxnLst/>
            <a:rect l="l" t="t" r="r" b="b"/>
            <a:pathLst>
              <a:path w="8872220" h="5800725">
                <a:moveTo>
                  <a:pt x="8872220" y="5677662"/>
                </a:moveTo>
                <a:lnTo>
                  <a:pt x="137414" y="5677662"/>
                </a:lnTo>
                <a:lnTo>
                  <a:pt x="137414" y="5800344"/>
                </a:lnTo>
                <a:lnTo>
                  <a:pt x="8872220" y="5800344"/>
                </a:lnTo>
                <a:lnTo>
                  <a:pt x="8872220" y="5677662"/>
                </a:lnTo>
                <a:close/>
              </a:path>
              <a:path w="8872220" h="5800725">
                <a:moveTo>
                  <a:pt x="8872220" y="5586222"/>
                </a:moveTo>
                <a:lnTo>
                  <a:pt x="228854" y="5586222"/>
                </a:lnTo>
                <a:lnTo>
                  <a:pt x="228841" y="5631942"/>
                </a:lnTo>
                <a:lnTo>
                  <a:pt x="8872220" y="5631942"/>
                </a:lnTo>
                <a:lnTo>
                  <a:pt x="8872220" y="5586222"/>
                </a:lnTo>
                <a:close/>
              </a:path>
              <a:path w="8872220" h="5800725">
                <a:moveTo>
                  <a:pt x="8872220" y="182880"/>
                </a:moveTo>
                <a:lnTo>
                  <a:pt x="228600" y="182880"/>
                </a:lnTo>
                <a:lnTo>
                  <a:pt x="182880" y="182880"/>
                </a:lnTo>
                <a:lnTo>
                  <a:pt x="182880" y="5631942"/>
                </a:lnTo>
                <a:lnTo>
                  <a:pt x="228600" y="5631942"/>
                </a:lnTo>
                <a:lnTo>
                  <a:pt x="228600" y="228600"/>
                </a:lnTo>
                <a:lnTo>
                  <a:pt x="8872220" y="228600"/>
                </a:lnTo>
                <a:lnTo>
                  <a:pt x="8872220" y="182880"/>
                </a:lnTo>
                <a:close/>
              </a:path>
              <a:path w="8872220" h="5800725">
                <a:moveTo>
                  <a:pt x="8872220" y="0"/>
                </a:moveTo>
                <a:lnTo>
                  <a:pt x="137160" y="0"/>
                </a:lnTo>
                <a:lnTo>
                  <a:pt x="0" y="0"/>
                </a:lnTo>
                <a:lnTo>
                  <a:pt x="0" y="5800344"/>
                </a:lnTo>
                <a:lnTo>
                  <a:pt x="137160" y="5800344"/>
                </a:lnTo>
                <a:lnTo>
                  <a:pt x="137160" y="137160"/>
                </a:lnTo>
                <a:lnTo>
                  <a:pt x="8872220" y="137160"/>
                </a:lnTo>
                <a:lnTo>
                  <a:pt x="8872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289" y="969517"/>
            <a:ext cx="49688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0" dirty="0">
                <a:latin typeface="Trebuchet MS"/>
                <a:cs typeface="Trebuchet MS"/>
              </a:rPr>
              <a:t>Follow‐up</a:t>
            </a:r>
          </a:p>
          <a:p>
            <a:pPr marL="12700">
              <a:lnSpc>
                <a:spcPct val="100000"/>
              </a:lnSpc>
            </a:pPr>
            <a:r>
              <a:rPr b="1" spc="-305" dirty="0">
                <a:latin typeface="Trebuchet MS"/>
                <a:cs typeface="Trebuchet MS"/>
              </a:rPr>
              <a:t>Further</a:t>
            </a:r>
            <a:r>
              <a:rPr b="1" spc="-770" dirty="0">
                <a:latin typeface="Trebuchet MS"/>
                <a:cs typeface="Trebuchet MS"/>
              </a:rPr>
              <a:t> </a:t>
            </a:r>
            <a:r>
              <a:rPr b="1" spc="-200" dirty="0">
                <a:latin typeface="Trebuchet MS"/>
                <a:cs typeface="Trebuchet MS"/>
              </a:rPr>
              <a:t>Outpatient</a:t>
            </a:r>
            <a:r>
              <a:rPr b="1" spc="-760" dirty="0">
                <a:latin typeface="Trebuchet MS"/>
                <a:cs typeface="Trebuchet MS"/>
              </a:rPr>
              <a:t> </a:t>
            </a:r>
            <a:r>
              <a:rPr b="1" spc="-290" dirty="0">
                <a:latin typeface="Trebuchet MS"/>
                <a:cs typeface="Trebuchet MS"/>
              </a:rPr>
              <a:t>Care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4965" marR="164465" indent="-342900">
              <a:lnSpc>
                <a:spcPct val="80000"/>
              </a:lnSpc>
              <a:spcBef>
                <a:spcPts val="720"/>
              </a:spcBef>
              <a:buClr>
                <a:srgbClr val="D6ECFF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85" dirty="0"/>
              <a:t>Serial</a:t>
            </a:r>
            <a:r>
              <a:rPr spc="-265" dirty="0"/>
              <a:t> </a:t>
            </a:r>
            <a:r>
              <a:rPr spc="-110" dirty="0">
                <a:solidFill>
                  <a:srgbClr val="FFFF00"/>
                </a:solidFill>
              </a:rPr>
              <a:t>quantitative</a:t>
            </a:r>
            <a:r>
              <a:rPr spc="-240" dirty="0">
                <a:solidFill>
                  <a:srgbClr val="FFFF00"/>
                </a:solidFill>
              </a:rPr>
              <a:t> </a:t>
            </a:r>
            <a:r>
              <a:rPr spc="-75" dirty="0"/>
              <a:t>serum</a:t>
            </a:r>
            <a:r>
              <a:rPr spc="-250" dirty="0"/>
              <a:t> </a:t>
            </a:r>
            <a:r>
              <a:rPr spc="-80" dirty="0"/>
              <a:t>beta‐hCG</a:t>
            </a:r>
            <a:r>
              <a:rPr spc="-260" dirty="0"/>
              <a:t> </a:t>
            </a:r>
            <a:r>
              <a:rPr spc="-114" dirty="0"/>
              <a:t>levels</a:t>
            </a:r>
            <a:r>
              <a:rPr spc="-270" dirty="0"/>
              <a:t> </a:t>
            </a:r>
            <a:r>
              <a:rPr spc="-65" dirty="0"/>
              <a:t>should</a:t>
            </a:r>
            <a:r>
              <a:rPr spc="-250" dirty="0"/>
              <a:t> </a:t>
            </a:r>
            <a:r>
              <a:rPr spc="-95" dirty="0"/>
              <a:t>be  </a:t>
            </a:r>
            <a:r>
              <a:rPr spc="-120" dirty="0"/>
              <a:t>determined.</a:t>
            </a:r>
          </a:p>
          <a:p>
            <a:pPr marL="684530" marR="160655" lvl="1" indent="-285750">
              <a:lnSpc>
                <a:spcPts val="2300"/>
              </a:lnSpc>
              <a:spcBef>
                <a:spcPts val="570"/>
              </a:spcBef>
              <a:buClr>
                <a:srgbClr val="EA157A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Serum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hCG</a:t>
            </a:r>
            <a:r>
              <a:rPr sz="24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obtained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weekly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until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 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within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reference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range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Trebuchet MS"/>
                <a:cs typeface="Trebuchet MS"/>
              </a:rPr>
              <a:t>3‐4</a:t>
            </a:r>
            <a:r>
              <a:rPr sz="24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weeks.</a:t>
            </a:r>
            <a:endParaRPr sz="2400" dirty="0">
              <a:latin typeface="Trebuchet MS"/>
              <a:cs typeface="Trebuchet MS"/>
            </a:endParaRPr>
          </a:p>
          <a:p>
            <a:pPr marL="684530" marR="5080" lvl="1" indent="-285750">
              <a:lnSpc>
                <a:spcPts val="2300"/>
              </a:lnSpc>
              <a:spcBef>
                <a:spcPts val="585"/>
              </a:spcBef>
              <a:buClr>
                <a:srgbClr val="EA157A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consistently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drop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never 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increase.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Trebuchet MS"/>
                <a:cs typeface="Trebuchet MS"/>
              </a:rPr>
              <a:t>Normal</a:t>
            </a:r>
            <a:r>
              <a:rPr sz="2400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Trebuchet MS"/>
                <a:cs typeface="Trebuchet MS"/>
              </a:rPr>
              <a:t>levels</a:t>
            </a:r>
            <a:r>
              <a:rPr sz="2400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0000"/>
                </a:solidFill>
                <a:latin typeface="Trebuchet MS"/>
                <a:cs typeface="Trebuchet MS"/>
              </a:rPr>
              <a:t>are</a:t>
            </a:r>
            <a:r>
              <a:rPr sz="24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Trebuchet MS"/>
                <a:cs typeface="Trebuchet MS"/>
              </a:rPr>
              <a:t>usually</a:t>
            </a:r>
            <a:r>
              <a:rPr sz="24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Trebuchet MS"/>
                <a:cs typeface="Trebuchet MS"/>
              </a:rPr>
              <a:t>reached</a:t>
            </a:r>
            <a:r>
              <a:rPr sz="2400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Trebuchet MS"/>
                <a:cs typeface="Trebuchet MS"/>
              </a:rPr>
              <a:t>within</a:t>
            </a:r>
            <a:r>
              <a:rPr sz="2400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Trebuchet MS"/>
                <a:cs typeface="Trebuchet MS"/>
              </a:rPr>
              <a:t>8‐12  </a:t>
            </a:r>
            <a:r>
              <a:rPr sz="2400" spc="-75" dirty="0">
                <a:solidFill>
                  <a:srgbClr val="FF0000"/>
                </a:solidFill>
                <a:latin typeface="Trebuchet MS"/>
                <a:cs typeface="Trebuchet MS"/>
              </a:rPr>
              <a:t>weeks </a:t>
            </a:r>
            <a:r>
              <a:rPr sz="2400" spc="-114" dirty="0">
                <a:solidFill>
                  <a:srgbClr val="FF0000"/>
                </a:solidFill>
                <a:latin typeface="Trebuchet MS"/>
                <a:cs typeface="Trebuchet MS"/>
              </a:rPr>
              <a:t>after </a:t>
            </a:r>
            <a:r>
              <a:rPr sz="2400" spc="-90" dirty="0">
                <a:solidFill>
                  <a:srgbClr val="FF0000"/>
                </a:solidFill>
                <a:latin typeface="Trebuchet MS"/>
                <a:cs typeface="Trebuchet MS"/>
              </a:rPr>
              <a:t>evacuation </a:t>
            </a:r>
            <a:r>
              <a:rPr sz="2400" spc="-7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2400" spc="-9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2400" spc="-80" dirty="0">
                <a:solidFill>
                  <a:srgbClr val="FF0000"/>
                </a:solidFill>
                <a:latin typeface="Trebuchet MS"/>
                <a:cs typeface="Trebuchet MS"/>
              </a:rPr>
              <a:t>hydatidiform </a:t>
            </a:r>
            <a:r>
              <a:rPr sz="2400" spc="-105" dirty="0">
                <a:solidFill>
                  <a:srgbClr val="FF0000"/>
                </a:solidFill>
                <a:latin typeface="Trebuchet MS"/>
                <a:cs typeface="Trebuchet MS"/>
              </a:rPr>
              <a:t>mole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As 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long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hCG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falling intervention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not 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needed.</a:t>
            </a:r>
            <a:endParaRPr sz="2400" dirty="0">
              <a:latin typeface="Trebuchet MS"/>
              <a:cs typeface="Trebuchet MS"/>
            </a:endParaRPr>
          </a:p>
          <a:p>
            <a:pPr marL="684530" marR="257810" lvl="1" indent="-285750">
              <a:lnSpc>
                <a:spcPct val="80000"/>
              </a:lnSpc>
              <a:spcBef>
                <a:spcPts val="610"/>
              </a:spcBef>
              <a:buClr>
                <a:srgbClr val="EA157A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Once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sz="2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reached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reference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range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Trebuchet MS"/>
                <a:cs typeface="Trebuchet MS"/>
              </a:rPr>
              <a:t>3‐4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weeks,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check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EA157A"/>
                </a:solidFill>
                <a:latin typeface="Trebuchet MS"/>
                <a:cs typeface="Trebuchet MS"/>
              </a:rPr>
              <a:t>monthly</a:t>
            </a:r>
            <a:r>
              <a:rPr sz="24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EA157A"/>
                </a:solidFill>
                <a:latin typeface="Trebuchet MS"/>
                <a:cs typeface="Trebuchet MS"/>
              </a:rPr>
              <a:t>for</a:t>
            </a:r>
            <a:r>
              <a:rPr sz="24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EA157A"/>
                </a:solidFill>
                <a:latin typeface="Trebuchet MS"/>
                <a:cs typeface="Trebuchet MS"/>
              </a:rPr>
              <a:t>6</a:t>
            </a:r>
            <a:r>
              <a:rPr sz="2400" spc="-24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EA157A"/>
                </a:solidFill>
                <a:latin typeface="Trebuchet MS"/>
                <a:cs typeface="Trebuchet MS"/>
              </a:rPr>
              <a:t>months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  <a:p>
            <a:pPr marL="684530" marR="120650" lvl="1" indent="-285750">
              <a:lnSpc>
                <a:spcPct val="80000"/>
              </a:lnSpc>
              <a:spcBef>
                <a:spcPts val="575"/>
              </a:spcBef>
              <a:buClr>
                <a:srgbClr val="EA157A"/>
              </a:buClr>
              <a:buSzPct val="89583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serum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hCG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plateau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rise,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patient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is  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considered</a:t>
            </a:r>
            <a:r>
              <a:rPr sz="24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malignant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disease</a:t>
            </a:r>
            <a:r>
              <a:rPr sz="24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rebuchet MS"/>
                <a:cs typeface="Trebuchet MS"/>
              </a:rPr>
              <a:t>(ie,</a:t>
            </a:r>
            <a:r>
              <a:rPr sz="2400" spc="-215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2400" b="1" u="heavy" spc="-5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gestational  </a:t>
            </a:r>
            <a:r>
              <a:rPr sz="2400" b="1" u="heavy" spc="-85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trophoblastic neoplasia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)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metastatic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disease 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needs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spc="-5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excluded.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rebuchet MS"/>
                <a:cs typeface="Trebuchet MS"/>
              </a:rPr>
              <a:t>Spontaneous</a:t>
            </a:r>
            <a:r>
              <a:rPr b="1" spc="-755" dirty="0">
                <a:latin typeface="Trebuchet MS"/>
                <a:cs typeface="Trebuchet MS"/>
              </a:rPr>
              <a:t> </a:t>
            </a:r>
            <a:r>
              <a:rPr b="1" spc="-210" dirty="0">
                <a:latin typeface="Trebuchet MS"/>
                <a:cs typeface="Trebuchet MS"/>
              </a:rPr>
              <a:t>Abortion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370814"/>
            <a:ext cx="7611109" cy="581215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b="1" spc="-185" dirty="0">
                <a:solidFill>
                  <a:srgbClr val="C1EEFF"/>
                </a:solidFill>
                <a:latin typeface="Trebuchet MS"/>
                <a:cs typeface="Trebuchet MS"/>
              </a:rPr>
              <a:t>Causes</a:t>
            </a:r>
            <a:endParaRPr sz="2800" dirty="0">
              <a:latin typeface="Trebuchet MS"/>
              <a:cs typeface="Trebuchet MS"/>
            </a:endParaRPr>
          </a:p>
          <a:p>
            <a:pPr marL="424180" indent="-343535">
              <a:lnSpc>
                <a:spcPct val="100000"/>
              </a:lnSpc>
              <a:spcBef>
                <a:spcPts val="1839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Endocrine</a:t>
            </a:r>
            <a:r>
              <a:rPr sz="3000" spc="-4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Abnormalities</a:t>
            </a:r>
            <a:endParaRPr sz="30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50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65" dirty="0">
                <a:solidFill>
                  <a:srgbClr val="EA157A"/>
                </a:solidFill>
                <a:latin typeface="Trebuchet MS"/>
                <a:cs typeface="Trebuchet MS"/>
              </a:rPr>
              <a:t>Poor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EA157A"/>
                </a:solidFill>
                <a:latin typeface="Trebuchet MS"/>
                <a:cs typeface="Trebuchet MS"/>
              </a:rPr>
              <a:t>development</a:t>
            </a:r>
            <a:r>
              <a:rPr sz="2600" spc="-28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EA157A"/>
                </a:solidFill>
                <a:latin typeface="Trebuchet MS"/>
                <a:cs typeface="Trebuchet MS"/>
              </a:rPr>
              <a:t>the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corpus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EA157A"/>
                </a:solidFill>
                <a:latin typeface="Trebuchet MS"/>
                <a:cs typeface="Trebuchet MS"/>
              </a:rPr>
              <a:t>luteum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Inadequate </a:t>
            </a:r>
            <a:r>
              <a:rPr sz="2600" spc="-100" dirty="0">
                <a:solidFill>
                  <a:srgbClr val="EA157A"/>
                </a:solidFill>
                <a:latin typeface="Trebuchet MS"/>
                <a:cs typeface="Trebuchet MS"/>
              </a:rPr>
              <a:t>secretory</a:t>
            </a:r>
            <a:r>
              <a:rPr sz="2600" spc="-42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EA157A"/>
                </a:solidFill>
                <a:latin typeface="Trebuchet MS"/>
                <a:cs typeface="Trebuchet MS"/>
              </a:rPr>
              <a:t>endometrium</a:t>
            </a:r>
            <a:endParaRPr sz="2600" dirty="0">
              <a:latin typeface="Trebuchet MS"/>
              <a:cs typeface="Trebuchet MS"/>
            </a:endParaRPr>
          </a:p>
          <a:p>
            <a:pPr marL="753110" lvl="1" indent="-286385">
              <a:lnSpc>
                <a:spcPct val="100000"/>
              </a:lnSpc>
              <a:spcBef>
                <a:spcPts val="62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20" dirty="0">
                <a:solidFill>
                  <a:srgbClr val="EA157A"/>
                </a:solidFill>
                <a:latin typeface="Trebuchet MS"/>
                <a:cs typeface="Trebuchet MS"/>
              </a:rPr>
              <a:t>Low</a:t>
            </a:r>
            <a:r>
              <a:rPr sz="2600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serum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progesterone</a:t>
            </a:r>
            <a:r>
              <a:rPr sz="2600" spc="-26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EA157A"/>
                </a:solidFill>
                <a:latin typeface="Trebuchet MS"/>
                <a:cs typeface="Trebuchet MS"/>
              </a:rPr>
              <a:t>levels</a:t>
            </a:r>
            <a:endParaRPr sz="2600" dirty="0">
              <a:latin typeface="Trebuchet MS"/>
              <a:cs typeface="Trebuchet MS"/>
            </a:endParaRPr>
          </a:p>
          <a:p>
            <a:pPr marL="424180" indent="-342900">
              <a:lnSpc>
                <a:spcPct val="100000"/>
              </a:lnSpc>
              <a:spcBef>
                <a:spcPts val="67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Uterine</a:t>
            </a:r>
            <a:r>
              <a:rPr sz="30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Abnormalities</a:t>
            </a:r>
            <a:endParaRPr sz="3000" dirty="0">
              <a:latin typeface="Trebuchet MS"/>
              <a:cs typeface="Trebuchet MS"/>
            </a:endParaRPr>
          </a:p>
          <a:p>
            <a:pPr marL="753110" marR="5080" lvl="1" indent="-285750">
              <a:lnSpc>
                <a:spcPct val="100000"/>
              </a:lnSpc>
              <a:spcBef>
                <a:spcPts val="64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Structural</a:t>
            </a:r>
            <a:r>
              <a:rPr sz="2600" spc="-23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abnormalities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EA157A"/>
                </a:solidFill>
                <a:latin typeface="Trebuchet MS"/>
                <a:cs typeface="Trebuchet MS"/>
              </a:rPr>
              <a:t>implicated</a:t>
            </a:r>
            <a:r>
              <a:rPr sz="2600" spc="-27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EA157A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65" dirty="0">
                <a:solidFill>
                  <a:srgbClr val="EA157A"/>
                </a:solidFill>
                <a:latin typeface="Trebuchet MS"/>
                <a:cs typeface="Trebuchet MS"/>
              </a:rPr>
              <a:t>15%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EA157A"/>
                </a:solidFill>
                <a:latin typeface="Trebuchet MS"/>
                <a:cs typeface="Trebuchet MS"/>
              </a:rPr>
              <a:t>early 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pregnancy </a:t>
            </a:r>
            <a:r>
              <a:rPr sz="2600" spc="-60" dirty="0">
                <a:solidFill>
                  <a:srgbClr val="EA157A"/>
                </a:solidFill>
                <a:latin typeface="Trebuchet MS"/>
                <a:cs typeface="Trebuchet MS"/>
              </a:rPr>
              <a:t>losses</a:t>
            </a:r>
            <a:r>
              <a:rPr sz="2600" spc="-4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EA157A"/>
                </a:solidFill>
                <a:latin typeface="Trebuchet MS"/>
                <a:cs typeface="Trebuchet MS"/>
              </a:rPr>
              <a:t>e.g.</a:t>
            </a:r>
            <a:endParaRPr sz="2600" dirty="0">
              <a:latin typeface="Trebuchet MS"/>
              <a:cs typeface="Trebuchet MS"/>
            </a:endParaRPr>
          </a:p>
          <a:p>
            <a:pPr marL="1009015" lvl="2" indent="-229235">
              <a:lnSpc>
                <a:spcPct val="100000"/>
              </a:lnSpc>
              <a:spcBef>
                <a:spcPts val="520"/>
              </a:spcBef>
              <a:buFont typeface="Arial"/>
              <a:buChar char=""/>
              <a:tabLst>
                <a:tab pos="1009015" algn="l"/>
                <a:tab pos="1009650" algn="l"/>
              </a:tabLst>
            </a:pPr>
            <a:r>
              <a:rPr sz="2000" spc="-45" dirty="0">
                <a:solidFill>
                  <a:srgbClr val="00ADDC"/>
                </a:solidFill>
                <a:latin typeface="Trebuchet MS"/>
                <a:cs typeface="Trebuchet MS"/>
              </a:rPr>
              <a:t>Double</a:t>
            </a:r>
            <a:r>
              <a:rPr sz="2000" spc="-19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0ADDC"/>
                </a:solidFill>
                <a:latin typeface="Trebuchet MS"/>
                <a:cs typeface="Trebuchet MS"/>
              </a:rPr>
              <a:t>uterus</a:t>
            </a:r>
            <a:endParaRPr sz="2000" dirty="0">
              <a:latin typeface="Trebuchet MS"/>
              <a:cs typeface="Trebuchet MS"/>
            </a:endParaRPr>
          </a:p>
          <a:p>
            <a:pPr marL="100901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"/>
              <a:tabLst>
                <a:tab pos="1009015" algn="l"/>
                <a:tab pos="1009650" algn="l"/>
              </a:tabLst>
            </a:pPr>
            <a:r>
              <a:rPr sz="2000" spc="-80" dirty="0">
                <a:solidFill>
                  <a:srgbClr val="00ADDC"/>
                </a:solidFill>
                <a:latin typeface="Trebuchet MS"/>
                <a:cs typeface="Trebuchet MS"/>
              </a:rPr>
              <a:t>Unicornuate,</a:t>
            </a:r>
            <a:r>
              <a:rPr sz="2000" spc="-21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ADDC"/>
                </a:solidFill>
                <a:latin typeface="Trebuchet MS"/>
                <a:cs typeface="Trebuchet MS"/>
              </a:rPr>
              <a:t>bicornuate,</a:t>
            </a:r>
            <a:r>
              <a:rPr sz="2000" spc="-204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0ADDC"/>
                </a:solidFill>
                <a:latin typeface="Trebuchet MS"/>
                <a:cs typeface="Trebuchet MS"/>
              </a:rPr>
              <a:t>septate</a:t>
            </a:r>
            <a:r>
              <a:rPr sz="2000" spc="-18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00ADDC"/>
                </a:solidFill>
                <a:latin typeface="Trebuchet MS"/>
                <a:cs typeface="Trebuchet MS"/>
              </a:rPr>
              <a:t>or</a:t>
            </a:r>
            <a:r>
              <a:rPr sz="2000" spc="-19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0ADDC"/>
                </a:solidFill>
                <a:latin typeface="Trebuchet MS"/>
                <a:cs typeface="Trebuchet MS"/>
              </a:rPr>
              <a:t>subseptate</a:t>
            </a:r>
            <a:r>
              <a:rPr sz="2000" spc="-175" dirty="0">
                <a:solidFill>
                  <a:srgbClr val="00ADDC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0ADDC"/>
                </a:solidFill>
                <a:latin typeface="Trebuchet MS"/>
                <a:cs typeface="Trebuchet MS"/>
              </a:rPr>
              <a:t>uterus</a:t>
            </a:r>
            <a:endParaRPr sz="2000" dirty="0">
              <a:latin typeface="Trebuchet MS"/>
              <a:cs typeface="Trebuchet MS"/>
            </a:endParaRPr>
          </a:p>
          <a:p>
            <a:pPr marL="753110" marR="1341120" lvl="1" indent="-285750">
              <a:lnSpc>
                <a:spcPct val="100000"/>
              </a:lnSpc>
              <a:spcBef>
                <a:spcPts val="585"/>
              </a:spcBef>
              <a:buSzPct val="88461"/>
              <a:buFont typeface="Wingdings"/>
              <a:buChar char=""/>
              <a:tabLst>
                <a:tab pos="753110" algn="l"/>
                <a:tab pos="753745" algn="l"/>
              </a:tabLst>
            </a:pPr>
            <a:r>
              <a:rPr sz="2600" spc="-120" dirty="0">
                <a:solidFill>
                  <a:srgbClr val="EA157A"/>
                </a:solidFill>
                <a:latin typeface="Trebuchet MS"/>
                <a:cs typeface="Trebuchet MS"/>
              </a:rPr>
              <a:t>Failure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of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EA157A"/>
                </a:solidFill>
                <a:latin typeface="Trebuchet MS"/>
                <a:cs typeface="Trebuchet MS"/>
              </a:rPr>
              <a:t>uterus</a:t>
            </a:r>
            <a:r>
              <a:rPr sz="2600" spc="-25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to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EA157A"/>
                </a:solidFill>
                <a:latin typeface="Trebuchet MS"/>
                <a:cs typeface="Trebuchet MS"/>
              </a:rPr>
              <a:t>develop</a:t>
            </a:r>
            <a:r>
              <a:rPr sz="2600" spc="-28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EA157A"/>
                </a:solidFill>
                <a:latin typeface="Trebuchet MS"/>
                <a:cs typeface="Trebuchet MS"/>
              </a:rPr>
              <a:t>to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EA157A"/>
                </a:solidFill>
                <a:latin typeface="Trebuchet MS"/>
                <a:cs typeface="Trebuchet MS"/>
              </a:rPr>
              <a:t>adult</a:t>
            </a:r>
            <a:r>
              <a:rPr sz="2600" spc="-260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EA157A"/>
                </a:solidFill>
                <a:latin typeface="Trebuchet MS"/>
                <a:cs typeface="Trebuchet MS"/>
              </a:rPr>
              <a:t>size,  </a:t>
            </a:r>
            <a:r>
              <a:rPr sz="2600" spc="-80" dirty="0">
                <a:solidFill>
                  <a:srgbClr val="EA157A"/>
                </a:solidFill>
                <a:latin typeface="Trebuchet MS"/>
                <a:cs typeface="Trebuchet MS"/>
              </a:rPr>
              <a:t>remaining</a:t>
            </a:r>
            <a:r>
              <a:rPr sz="2600" spc="-254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EA157A"/>
                </a:solidFill>
                <a:latin typeface="Trebuchet MS"/>
                <a:cs typeface="Trebuchet MS"/>
              </a:rPr>
              <a:t>infantile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8919" y="2249678"/>
            <a:ext cx="6821805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636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30" dirty="0">
                <a:solidFill>
                  <a:srgbClr val="FF0000"/>
                </a:solidFill>
                <a:latin typeface="Trebuchet MS"/>
                <a:cs typeface="Trebuchet MS"/>
              </a:rPr>
              <a:t>Effective 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contraception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3000" spc="-7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recommended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period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follow‐up</a:t>
            </a:r>
            <a:endParaRPr sz="3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Font typeface="Wingdings"/>
              <a:buChar char=""/>
            </a:pPr>
            <a:endParaRPr sz="4300" dirty="0">
              <a:latin typeface="Trebuchet MS"/>
              <a:cs typeface="Trebuchet MS"/>
            </a:endParaRPr>
          </a:p>
          <a:p>
            <a:pPr marL="354965" marR="520700" indent="-342900">
              <a:lnSpc>
                <a:spcPct val="100000"/>
              </a:lnSpc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30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hydatidiform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mole,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0000"/>
                </a:solidFill>
                <a:latin typeface="Trebuchet MS"/>
                <a:cs typeface="Trebuchet MS"/>
              </a:rPr>
              <a:t>risk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of  developing</a:t>
            </a:r>
            <a:r>
              <a:rPr sz="3000" spc="-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0000"/>
                </a:solidFill>
                <a:latin typeface="Trebuchet MS"/>
                <a:cs typeface="Trebuchet MS"/>
              </a:rPr>
              <a:t>second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mole</a:t>
            </a:r>
            <a:r>
              <a:rPr sz="3000" spc="-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3000" spc="-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0000"/>
                </a:solidFill>
                <a:latin typeface="Trebuchet MS"/>
                <a:cs typeface="Trebuchet MS"/>
              </a:rPr>
              <a:t>1.2‐1.4%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risk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increases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155" dirty="0">
                <a:solidFill>
                  <a:srgbClr val="FFFFFF"/>
                </a:solidFill>
                <a:latin typeface="Trebuchet MS"/>
                <a:cs typeface="Trebuchet MS"/>
              </a:rPr>
              <a:t>20%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after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moles.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Evaluate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pregnancies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early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ultrasonography.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289" y="969517"/>
            <a:ext cx="49688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0" dirty="0">
                <a:latin typeface="Trebuchet MS"/>
                <a:cs typeface="Trebuchet MS"/>
              </a:rPr>
              <a:t>Follow‐up</a:t>
            </a:r>
          </a:p>
          <a:p>
            <a:pPr marL="12700">
              <a:lnSpc>
                <a:spcPct val="100000"/>
              </a:lnSpc>
            </a:pPr>
            <a:r>
              <a:rPr b="1" spc="-305" dirty="0">
                <a:latin typeface="Trebuchet MS"/>
                <a:cs typeface="Trebuchet MS"/>
              </a:rPr>
              <a:t>Further</a:t>
            </a:r>
            <a:r>
              <a:rPr b="1" spc="-770" dirty="0">
                <a:latin typeface="Trebuchet MS"/>
                <a:cs typeface="Trebuchet MS"/>
              </a:rPr>
              <a:t> </a:t>
            </a:r>
            <a:r>
              <a:rPr b="1" spc="-200" dirty="0">
                <a:latin typeface="Trebuchet MS"/>
                <a:cs typeface="Trebuchet MS"/>
              </a:rPr>
              <a:t>Outpatient</a:t>
            </a:r>
            <a:r>
              <a:rPr b="1" spc="-760" dirty="0">
                <a:latin typeface="Trebuchet MS"/>
                <a:cs typeface="Trebuchet MS"/>
              </a:rPr>
              <a:t> </a:t>
            </a:r>
            <a:r>
              <a:rPr b="1" spc="-290" dirty="0">
                <a:latin typeface="Trebuchet MS"/>
                <a:cs typeface="Trebuchet MS"/>
              </a:rPr>
              <a:t>Care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2984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5" dirty="0">
                <a:latin typeface="Trebuchet MS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92527"/>
            <a:ext cx="7407909" cy="43770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50"/>
              </a:spcBef>
              <a:buClr>
                <a:srgbClr val="D6ECFF"/>
              </a:buClr>
              <a:buSzPct val="9347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90" dirty="0">
                <a:solidFill>
                  <a:srgbClr val="FF0000"/>
                </a:solidFill>
                <a:latin typeface="Trebuchet MS"/>
                <a:cs typeface="Trebuchet MS"/>
              </a:rPr>
              <a:t>Perforation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uterus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during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suction 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curettage 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sometimes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occurs</a:t>
            </a:r>
            <a:r>
              <a:rPr sz="23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uterus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large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boggy.</a:t>
            </a:r>
            <a:r>
              <a:rPr sz="23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If 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perforation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noted,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 procedure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completed  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under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laparoscopic</a:t>
            </a:r>
            <a:r>
              <a:rPr sz="23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guidance.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Font typeface="Wingdings"/>
              <a:buChar char=""/>
            </a:pPr>
            <a:endParaRPr sz="3100" dirty="0">
              <a:latin typeface="Trebuchet MS"/>
              <a:cs typeface="Trebuchet MS"/>
            </a:endParaRPr>
          </a:p>
          <a:p>
            <a:pPr marL="355600" marR="36830" indent="-342900">
              <a:lnSpc>
                <a:spcPct val="80000"/>
              </a:lnSpc>
              <a:buClr>
                <a:srgbClr val="D6ECFF"/>
              </a:buClr>
              <a:buSzPct val="9347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60" dirty="0">
                <a:solidFill>
                  <a:srgbClr val="FF0000"/>
                </a:solidFill>
                <a:latin typeface="Trebuchet MS"/>
                <a:cs typeface="Trebuchet MS"/>
              </a:rPr>
              <a:t>Hemorrhage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frequent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complication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during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evacuation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molar 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pregnancy.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reason, 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intravenous </a:t>
            </a:r>
            <a:r>
              <a:rPr sz="2300" spc="-80" dirty="0">
                <a:solidFill>
                  <a:srgbClr val="EA157A"/>
                </a:solidFill>
                <a:latin typeface="Trebuchet MS"/>
                <a:cs typeface="Trebuchet MS"/>
              </a:rPr>
              <a:t>oxytocin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started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initiation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suctioning.</a:t>
            </a:r>
            <a:r>
              <a:rPr sz="23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EA157A"/>
                </a:solidFill>
                <a:latin typeface="Trebuchet MS"/>
                <a:cs typeface="Trebuchet MS"/>
              </a:rPr>
              <a:t>Methergine</a:t>
            </a:r>
            <a:r>
              <a:rPr sz="2300" spc="-195" dirty="0">
                <a:solidFill>
                  <a:srgbClr val="EA157A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3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3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Trebuchet MS"/>
                <a:cs typeface="Trebuchet MS"/>
              </a:rPr>
              <a:t>available.</a:t>
            </a:r>
            <a:r>
              <a:rPr sz="23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40" dirty="0">
                <a:solidFill>
                  <a:srgbClr val="EA157A"/>
                </a:solidFill>
                <a:latin typeface="Trebuchet MS"/>
                <a:cs typeface="Trebuchet MS"/>
              </a:rPr>
              <a:t>Blood 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transfusion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3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readily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Trebuchet MS"/>
                <a:cs typeface="Trebuchet MS"/>
              </a:rPr>
              <a:t>available.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6ECFF"/>
              </a:buClr>
              <a:buFont typeface="Wingdings"/>
              <a:buChar char=""/>
            </a:pPr>
            <a:endParaRPr sz="3100" dirty="0">
              <a:latin typeface="Trebuchet MS"/>
              <a:cs typeface="Trebuchet MS"/>
            </a:endParaRPr>
          </a:p>
          <a:p>
            <a:pPr marL="355600" marR="447040" indent="-343535">
              <a:lnSpc>
                <a:spcPct val="80000"/>
              </a:lnSpc>
              <a:spcBef>
                <a:spcPts val="5"/>
              </a:spcBef>
              <a:buClr>
                <a:srgbClr val="D6ECFF"/>
              </a:buClr>
              <a:buSzPct val="9347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40" dirty="0">
                <a:solidFill>
                  <a:srgbClr val="FF0000"/>
                </a:solidFill>
                <a:latin typeface="Trebuchet MS"/>
                <a:cs typeface="Trebuchet MS"/>
              </a:rPr>
              <a:t>Malignant</a:t>
            </a:r>
            <a:r>
              <a:rPr sz="2300" spc="-2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300" spc="-80" dirty="0">
                <a:solidFill>
                  <a:srgbClr val="FF0000"/>
                </a:solidFill>
                <a:latin typeface="Trebuchet MS"/>
                <a:cs typeface="Trebuchet MS"/>
              </a:rPr>
              <a:t>trophoblastic</a:t>
            </a:r>
            <a:r>
              <a:rPr sz="2300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300" spc="-70" dirty="0">
                <a:solidFill>
                  <a:srgbClr val="FF0000"/>
                </a:solidFill>
                <a:latin typeface="Trebuchet MS"/>
                <a:cs typeface="Trebuchet MS"/>
              </a:rPr>
              <a:t>disease</a:t>
            </a:r>
            <a:r>
              <a:rPr sz="2300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develops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10‐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molar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pregnancies.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reason,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quantitative 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hCG 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3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serially</a:t>
            </a:r>
            <a:r>
              <a:rPr sz="23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monitored</a:t>
            </a: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3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described</a:t>
            </a:r>
            <a:r>
              <a:rPr sz="23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above.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2984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5" dirty="0">
                <a:latin typeface="Trebuchet MS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519" y="2249678"/>
            <a:ext cx="7527290" cy="422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82930" indent="-342900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released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molar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could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trigger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coagulation </a:t>
            </a:r>
            <a:r>
              <a:rPr sz="3000" spc="-140" dirty="0">
                <a:solidFill>
                  <a:srgbClr val="FFFFFF"/>
                </a:solidFill>
                <a:latin typeface="Trebuchet MS"/>
                <a:cs typeface="Trebuchet MS"/>
              </a:rPr>
              <a:t>cascade.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Patients 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monitored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-110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u="heavy" spc="-9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disseminated  </a:t>
            </a:r>
            <a:r>
              <a:rPr sz="3000" u="heavy" spc="-12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intravascular </a:t>
            </a:r>
            <a:r>
              <a:rPr sz="3000" u="heavy" spc="-80" dirty="0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Trebuchet MS"/>
                <a:cs typeface="Trebuchet MS"/>
              </a:rPr>
              <a:t>coagulopathy</a:t>
            </a:r>
            <a:r>
              <a:rPr sz="3000" spc="-484" dirty="0">
                <a:solidFill>
                  <a:srgbClr val="EB8803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(DIC).</a:t>
            </a:r>
            <a:endParaRPr sz="3000" dirty="0">
              <a:latin typeface="Trebuchet MS"/>
              <a:cs typeface="Trebuchet MS"/>
            </a:endParaRPr>
          </a:p>
          <a:p>
            <a:pPr marL="381000" marR="3048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000" spc="-110" dirty="0">
                <a:solidFill>
                  <a:srgbClr val="FF0000"/>
                </a:solidFill>
                <a:latin typeface="Trebuchet MS"/>
                <a:cs typeface="Trebuchet MS"/>
              </a:rPr>
              <a:t>Trophoblastic </a:t>
            </a:r>
            <a:r>
              <a:rPr sz="3000" spc="-75" dirty="0">
                <a:solidFill>
                  <a:srgbClr val="FF0000"/>
                </a:solidFill>
                <a:latin typeface="Trebuchet MS"/>
                <a:cs typeface="Trebuchet MS"/>
              </a:rPr>
              <a:t>embolism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could cause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acute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respiratory 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insufficiency.</a:t>
            </a:r>
            <a:r>
              <a:rPr sz="3000" spc="-217" baseline="25000" dirty="0">
                <a:solidFill>
                  <a:srgbClr val="FFFFFF"/>
                </a:solidFill>
                <a:latin typeface="Trebuchet MS"/>
                <a:cs typeface="Trebuchet MS"/>
              </a:rPr>
              <a:t>33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greatest risk 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factor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complication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uterus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larger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expected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gestational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age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16 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weeks.</a:t>
            </a:r>
            <a:r>
              <a:rPr sz="30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condition</a:t>
            </a:r>
            <a:r>
              <a:rPr sz="30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Trebuchet MS"/>
                <a:cs typeface="Trebuchet MS"/>
              </a:rPr>
              <a:t>fatal.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66827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Gestational</a:t>
            </a:r>
            <a:r>
              <a:rPr spc="-894" dirty="0"/>
              <a:t> </a:t>
            </a:r>
            <a:r>
              <a:rPr spc="-245" dirty="0"/>
              <a:t>Trophoblastic</a:t>
            </a:r>
            <a:r>
              <a:rPr spc="-610" dirty="0"/>
              <a:t> </a:t>
            </a:r>
            <a:r>
              <a:rPr spc="-18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077800"/>
            <a:ext cx="7488555" cy="44894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D6ECFF"/>
              </a:buClr>
              <a:buSzPct val="94318"/>
              <a:buFont typeface="Wingdings"/>
              <a:buChar char=""/>
              <a:tabLst>
                <a:tab pos="355600" algn="l"/>
              </a:tabLst>
            </a:pPr>
            <a:r>
              <a:rPr sz="4400" spc="-140" dirty="0">
                <a:solidFill>
                  <a:srgbClr val="FFFFFF"/>
                </a:solidFill>
                <a:latin typeface="Trebuchet MS"/>
                <a:cs typeface="Trebuchet MS"/>
              </a:rPr>
              <a:t>Choriocarcinoma</a:t>
            </a:r>
            <a:endParaRPr sz="44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434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45" dirty="0">
                <a:solidFill>
                  <a:srgbClr val="FFFF00"/>
                </a:solidFill>
                <a:latin typeface="Trebuchet MS"/>
                <a:cs typeface="Trebuchet MS"/>
              </a:rPr>
              <a:t>Malignant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disease</a:t>
            </a:r>
            <a:r>
              <a:rPr sz="2600" spc="-2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trophoblastic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tissue</a:t>
            </a:r>
            <a:endParaRPr sz="2600" dirty="0">
              <a:latin typeface="Trebuchet MS"/>
              <a:cs typeface="Trebuchet MS"/>
            </a:endParaRPr>
          </a:p>
          <a:p>
            <a:pPr marL="684530" marR="198755" lvl="1" indent="-285750">
              <a:lnSpc>
                <a:spcPts val="2810"/>
              </a:lnSpc>
              <a:spcBef>
                <a:spcPts val="66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10" dirty="0">
                <a:solidFill>
                  <a:srgbClr val="FFFF00"/>
                </a:solidFill>
                <a:latin typeface="Trebuchet MS"/>
                <a:cs typeface="Trebuchet MS"/>
              </a:rPr>
              <a:t>HCG</a:t>
            </a:r>
            <a:r>
              <a:rPr sz="26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levels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00"/>
                </a:solidFill>
                <a:latin typeface="Trebuchet MS"/>
                <a:cs typeface="Trebuchet MS"/>
              </a:rPr>
              <a:t>will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FF00"/>
                </a:solidFill>
                <a:latin typeface="Trebuchet MS"/>
                <a:cs typeface="Trebuchet MS"/>
              </a:rPr>
              <a:t>rise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and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00"/>
                </a:solidFill>
                <a:latin typeface="Trebuchet MS"/>
                <a:cs typeface="Trebuchet MS"/>
              </a:rPr>
              <a:t>test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00"/>
                </a:solidFill>
                <a:latin typeface="Trebuchet MS"/>
                <a:cs typeface="Trebuchet MS"/>
              </a:rPr>
              <a:t>will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become</a:t>
            </a:r>
            <a:r>
              <a:rPr sz="2600" spc="-2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strongly 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positive</a:t>
            </a:r>
            <a:r>
              <a:rPr sz="2600" spc="-2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00"/>
                </a:solidFill>
                <a:latin typeface="Trebuchet MS"/>
                <a:cs typeface="Trebuchet MS"/>
              </a:rPr>
              <a:t>again</a:t>
            </a:r>
            <a:endParaRPr sz="2600" dirty="0">
              <a:latin typeface="Trebuchet MS"/>
              <a:cs typeface="Trebuchet MS"/>
            </a:endParaRPr>
          </a:p>
          <a:p>
            <a:pPr marL="684530" marR="5080" lvl="1" indent="-285750">
              <a:lnSpc>
                <a:spcPts val="2810"/>
              </a:lnSpc>
              <a:spcBef>
                <a:spcPts val="62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50" dirty="0">
                <a:solidFill>
                  <a:srgbClr val="FFFF00"/>
                </a:solidFill>
                <a:latin typeface="Trebuchet MS"/>
                <a:cs typeface="Trebuchet MS"/>
              </a:rPr>
              <a:t>May</a:t>
            </a:r>
            <a:r>
              <a:rPr sz="26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occur</a:t>
            </a:r>
            <a:r>
              <a:rPr sz="26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in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FF00"/>
                </a:solidFill>
                <a:latin typeface="Trebuchet MS"/>
                <a:cs typeface="Trebuchet MS"/>
              </a:rPr>
              <a:t>next</a:t>
            </a:r>
            <a:r>
              <a:rPr sz="26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pregnancy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following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evacuation 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mole</a:t>
            </a:r>
            <a:endParaRPr sz="26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26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Condition</a:t>
            </a:r>
            <a:r>
              <a:rPr sz="26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00"/>
                </a:solidFill>
                <a:latin typeface="Trebuchet MS"/>
                <a:cs typeface="Trebuchet MS"/>
              </a:rPr>
              <a:t>rapidly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FFFF00"/>
                </a:solidFill>
                <a:latin typeface="Trebuchet MS"/>
                <a:cs typeface="Trebuchet MS"/>
              </a:rPr>
              <a:t>fatal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unless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treated</a:t>
            </a:r>
            <a:endParaRPr sz="2600" dirty="0">
              <a:latin typeface="Trebuchet MS"/>
              <a:cs typeface="Trebuchet MS"/>
            </a:endParaRPr>
          </a:p>
          <a:p>
            <a:pPr marL="684530" marR="1288415" lvl="1" indent="-285750">
              <a:lnSpc>
                <a:spcPts val="2810"/>
              </a:lnSpc>
              <a:spcBef>
                <a:spcPts val="66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5" dirty="0">
                <a:solidFill>
                  <a:srgbClr val="FFFF00"/>
                </a:solidFill>
                <a:latin typeface="Trebuchet MS"/>
                <a:cs typeface="Trebuchet MS"/>
              </a:rPr>
              <a:t>Disease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spreads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00"/>
                </a:solidFill>
                <a:latin typeface="Trebuchet MS"/>
                <a:cs typeface="Trebuchet MS"/>
              </a:rPr>
              <a:t>by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local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invasion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and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FFFF00"/>
                </a:solidFill>
                <a:latin typeface="Trebuchet MS"/>
                <a:cs typeface="Trebuchet MS"/>
              </a:rPr>
              <a:t>via 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bloodstream</a:t>
            </a:r>
            <a:endParaRPr sz="26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27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0" dirty="0">
                <a:solidFill>
                  <a:srgbClr val="FFFF00"/>
                </a:solidFill>
                <a:latin typeface="Trebuchet MS"/>
                <a:cs typeface="Trebuchet MS"/>
              </a:rPr>
              <a:t>Metastases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FFFF00"/>
                </a:solidFill>
                <a:latin typeface="Trebuchet MS"/>
                <a:cs typeface="Trebuchet MS"/>
              </a:rPr>
              <a:t>my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occur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00"/>
                </a:solidFill>
                <a:latin typeface="Trebuchet MS"/>
                <a:cs typeface="Trebuchet MS"/>
              </a:rPr>
              <a:t>lungs,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FFFF00"/>
                </a:solidFill>
                <a:latin typeface="Trebuchet MS"/>
                <a:cs typeface="Trebuchet MS"/>
              </a:rPr>
              <a:t>liver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or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brain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4220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Choriocarcinoma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153768"/>
            <a:ext cx="7441565" cy="41484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Treatment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Choriocarcinoma</a:t>
            </a:r>
            <a:endParaRPr sz="30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65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50" dirty="0">
                <a:solidFill>
                  <a:srgbClr val="FFFF00"/>
                </a:solidFill>
                <a:latin typeface="Trebuchet MS"/>
                <a:cs typeface="Trebuchet MS"/>
              </a:rPr>
              <a:t>Responds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extremely</a:t>
            </a:r>
            <a:r>
              <a:rPr sz="2600" spc="-2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FFFF00"/>
                </a:solidFill>
                <a:latin typeface="Trebuchet MS"/>
                <a:cs typeface="Trebuchet MS"/>
              </a:rPr>
              <a:t>well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to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chemotherapy</a:t>
            </a:r>
            <a:endParaRPr sz="2600" dirty="0">
              <a:latin typeface="Trebuchet MS"/>
              <a:cs typeface="Trebuchet MS"/>
            </a:endParaRPr>
          </a:p>
          <a:p>
            <a:pPr marL="684530" marR="86360" lvl="1" indent="-285750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Cytotoxic</a:t>
            </a:r>
            <a:r>
              <a:rPr sz="26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FFFF00"/>
                </a:solidFill>
                <a:latin typeface="Trebuchet MS"/>
                <a:cs typeface="Trebuchet MS"/>
              </a:rPr>
              <a:t>drugs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are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00"/>
                </a:solidFill>
                <a:latin typeface="Trebuchet MS"/>
                <a:cs typeface="Trebuchet MS"/>
              </a:rPr>
              <a:t>used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FFFF00"/>
                </a:solidFill>
                <a:latin typeface="Trebuchet MS"/>
                <a:cs typeface="Trebuchet MS"/>
              </a:rPr>
              <a:t>singly</a:t>
            </a:r>
            <a:r>
              <a:rPr sz="2600" spc="-2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or</a:t>
            </a:r>
            <a:r>
              <a:rPr sz="26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in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combination  </a:t>
            </a:r>
            <a:r>
              <a:rPr sz="2600" spc="-105" dirty="0">
                <a:solidFill>
                  <a:srgbClr val="FFFF00"/>
                </a:solidFill>
                <a:latin typeface="Trebuchet MS"/>
                <a:cs typeface="Trebuchet MS"/>
              </a:rPr>
              <a:t>with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other</a:t>
            </a:r>
            <a:r>
              <a:rPr sz="2600" spc="-4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therapy</a:t>
            </a:r>
            <a:endParaRPr sz="2600" dirty="0">
              <a:latin typeface="Trebuchet MS"/>
              <a:cs typeface="Trebuchet MS"/>
            </a:endParaRPr>
          </a:p>
          <a:p>
            <a:pPr marL="684530" lvl="1" indent="-286385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Nearly </a:t>
            </a:r>
            <a:r>
              <a:rPr sz="2600" spc="-80" dirty="0">
                <a:solidFill>
                  <a:srgbClr val="FFFF00"/>
                </a:solidFill>
                <a:latin typeface="Trebuchet MS"/>
                <a:cs typeface="Trebuchet MS"/>
              </a:rPr>
              <a:t>always </a:t>
            </a:r>
            <a:r>
              <a:rPr sz="2600" spc="-105" dirty="0">
                <a:solidFill>
                  <a:srgbClr val="FFFF00"/>
                </a:solidFill>
                <a:latin typeface="Trebuchet MS"/>
                <a:cs typeface="Trebuchet MS"/>
              </a:rPr>
              <a:t>completely</a:t>
            </a:r>
            <a:r>
              <a:rPr sz="2600" spc="-6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successful</a:t>
            </a:r>
            <a:endParaRPr sz="2600" dirty="0">
              <a:latin typeface="Trebuchet MS"/>
              <a:cs typeface="Trebuchet MS"/>
            </a:endParaRPr>
          </a:p>
          <a:p>
            <a:pPr marL="684530" marR="5080" lvl="1" indent="-285750">
              <a:lnSpc>
                <a:spcPct val="100000"/>
              </a:lnSpc>
              <a:spcBef>
                <a:spcPts val="625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65" dirty="0">
                <a:solidFill>
                  <a:srgbClr val="FFFF00"/>
                </a:solidFill>
                <a:latin typeface="Trebuchet MS"/>
                <a:cs typeface="Trebuchet MS"/>
              </a:rPr>
              <a:t>Pregnancy</a:t>
            </a:r>
            <a:r>
              <a:rPr sz="2600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00"/>
                </a:solidFill>
                <a:latin typeface="Trebuchet MS"/>
                <a:cs typeface="Trebuchet MS"/>
              </a:rPr>
              <a:t>should</a:t>
            </a:r>
            <a:r>
              <a:rPr sz="2600" spc="-2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be</a:t>
            </a:r>
            <a:r>
              <a:rPr sz="2600" spc="-2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FFFF00"/>
                </a:solidFill>
                <a:latin typeface="Trebuchet MS"/>
                <a:cs typeface="Trebuchet MS"/>
              </a:rPr>
              <a:t>avoided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FFFF00"/>
                </a:solidFill>
                <a:latin typeface="Trebuchet MS"/>
                <a:cs typeface="Trebuchet MS"/>
              </a:rPr>
              <a:t>for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FFFF00"/>
                </a:solidFill>
                <a:latin typeface="Trebuchet MS"/>
                <a:cs typeface="Trebuchet MS"/>
              </a:rPr>
              <a:t>at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FFFF00"/>
                </a:solidFill>
                <a:latin typeface="Trebuchet MS"/>
                <a:cs typeface="Trebuchet MS"/>
              </a:rPr>
              <a:t>least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FFFF00"/>
                </a:solidFill>
                <a:latin typeface="Trebuchet MS"/>
                <a:cs typeface="Trebuchet MS"/>
              </a:rPr>
              <a:t>one</a:t>
            </a:r>
            <a:r>
              <a:rPr sz="26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FFFF00"/>
                </a:solidFill>
                <a:latin typeface="Trebuchet MS"/>
                <a:cs typeface="Trebuchet MS"/>
              </a:rPr>
              <a:t>year  </a:t>
            </a:r>
            <a:r>
              <a:rPr sz="2600" spc="-35" dirty="0">
                <a:solidFill>
                  <a:srgbClr val="FFFF00"/>
                </a:solidFill>
                <a:latin typeface="Trebuchet MS"/>
                <a:cs typeface="Trebuchet MS"/>
              </a:rPr>
              <a:t>on</a:t>
            </a:r>
            <a:r>
              <a:rPr sz="2600" spc="-6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00"/>
                </a:solidFill>
                <a:latin typeface="Trebuchet MS"/>
                <a:cs typeface="Trebuchet MS"/>
              </a:rPr>
              <a:t>completion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of </a:t>
            </a:r>
            <a:r>
              <a:rPr sz="2600" spc="-110" dirty="0">
                <a:solidFill>
                  <a:srgbClr val="FFFF00"/>
                </a:solidFill>
                <a:latin typeface="Trebuchet MS"/>
                <a:cs typeface="Trebuchet MS"/>
              </a:rPr>
              <a:t>treatment</a:t>
            </a:r>
            <a:endParaRPr sz="2600" dirty="0">
              <a:latin typeface="Trebuchet MS"/>
              <a:cs typeface="Trebuchet MS"/>
            </a:endParaRPr>
          </a:p>
          <a:p>
            <a:pPr marL="684530" marR="591185" lvl="1" indent="-285750">
              <a:lnSpc>
                <a:spcPct val="100000"/>
              </a:lnSpc>
              <a:spcBef>
                <a:spcPts val="620"/>
              </a:spcBef>
              <a:buClr>
                <a:srgbClr val="EA157A"/>
              </a:buClr>
              <a:buSzPct val="88461"/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600" spc="-60" dirty="0">
                <a:solidFill>
                  <a:srgbClr val="FFFF00"/>
                </a:solidFill>
                <a:latin typeface="Trebuchet MS"/>
                <a:cs typeface="Trebuchet MS"/>
              </a:rPr>
              <a:t>Subsequent</a:t>
            </a:r>
            <a:r>
              <a:rPr sz="2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pregnancy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FFFF00"/>
                </a:solidFill>
                <a:latin typeface="Trebuchet MS"/>
                <a:cs typeface="Trebuchet MS"/>
              </a:rPr>
              <a:t>will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FFFF00"/>
                </a:solidFill>
                <a:latin typeface="Trebuchet MS"/>
                <a:cs typeface="Trebuchet MS"/>
              </a:rPr>
              <a:t>require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close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FFFF00"/>
                </a:solidFill>
                <a:latin typeface="Trebuchet MS"/>
                <a:cs typeface="Trebuchet MS"/>
              </a:rPr>
              <a:t>HCG  monitoring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FFFF00"/>
                </a:solidFill>
                <a:latin typeface="Trebuchet MS"/>
                <a:cs typeface="Trebuchet MS"/>
              </a:rPr>
              <a:t>as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FFFF00"/>
                </a:solidFill>
                <a:latin typeface="Trebuchet MS"/>
                <a:cs typeface="Trebuchet MS"/>
              </a:rPr>
              <a:t>there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is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sz="2600" spc="-2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00"/>
                </a:solidFill>
                <a:latin typeface="Trebuchet MS"/>
                <a:cs typeface="Trebuchet MS"/>
              </a:rPr>
              <a:t>risk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FFFF00"/>
                </a:solidFill>
                <a:latin typeface="Trebuchet MS"/>
                <a:cs typeface="Trebuchet MS"/>
              </a:rPr>
              <a:t>of</a:t>
            </a:r>
            <a:r>
              <a:rPr sz="2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FFFF00"/>
                </a:solidFill>
                <a:latin typeface="Trebuchet MS"/>
                <a:cs typeface="Trebuchet MS"/>
              </a:rPr>
              <a:t>recurrence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817" y="3169412"/>
            <a:ext cx="72104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5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4400" b="1" spc="-7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4400" b="1" spc="-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145" dirty="0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sz="4400" b="1" spc="-5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114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endParaRPr sz="4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44221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Implantation</a:t>
            </a:r>
            <a:r>
              <a:rPr spc="-640" dirty="0"/>
              <a:t> </a:t>
            </a:r>
            <a:r>
              <a:rPr spc="-204" dirty="0"/>
              <a:t>Bleeding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03958"/>
            <a:ext cx="7336155" cy="43637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98755" indent="-342900">
              <a:lnSpc>
                <a:spcPts val="3240"/>
              </a:lnSpc>
              <a:spcBef>
                <a:spcPts val="5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6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trophoblast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erodes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endometrial 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endothelium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blastocyst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implants,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vaginal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loss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apparent</a:t>
            </a:r>
            <a:endParaRPr sz="3000" dirty="0">
              <a:latin typeface="Trebuchet MS"/>
              <a:cs typeface="Trebuchet MS"/>
            </a:endParaRPr>
          </a:p>
          <a:p>
            <a:pPr marL="354965" marR="5080" indent="-342900">
              <a:lnSpc>
                <a:spcPts val="3240"/>
              </a:lnSpc>
              <a:spcBef>
                <a:spcPts val="70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Occurs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approximately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10‐12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days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post 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conception,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around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as 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expected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menses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mistaken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woman’s</a:t>
            </a:r>
            <a:r>
              <a:rPr sz="3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period,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</a:rPr>
              <a:t>although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abnormal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(usually 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bright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red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7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lighter)</a:t>
            </a:r>
            <a:endParaRPr sz="3000" dirty="0">
              <a:latin typeface="Trebuchet MS"/>
              <a:cs typeface="Trebuchet MS"/>
            </a:endParaRPr>
          </a:p>
          <a:p>
            <a:pPr marL="354965" marR="661670" indent="-342900">
              <a:lnSpc>
                <a:spcPts val="324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calculating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rebuchet MS"/>
                <a:cs typeface="Trebuchet MS"/>
              </a:rPr>
              <a:t>LMP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estimation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date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969517"/>
            <a:ext cx="359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Decidual</a:t>
            </a:r>
            <a:r>
              <a:rPr spc="-635" dirty="0"/>
              <a:t> </a:t>
            </a:r>
            <a:r>
              <a:rPr spc="-204" dirty="0"/>
              <a:t>Bleeding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19" y="2208530"/>
            <a:ext cx="7298055" cy="44278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4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Occasionally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bleeding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decidua 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2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weeks,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usually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around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menses</a:t>
            </a:r>
            <a:r>
              <a:rPr sz="2800" spc="-6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expected</a:t>
            </a:r>
            <a:endParaRPr sz="2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Caused</a:t>
            </a: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menstrual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hormones</a:t>
            </a:r>
            <a:endParaRPr sz="2800" dirty="0">
              <a:latin typeface="Trebuchet MS"/>
              <a:cs typeface="Trebuchet MS"/>
            </a:endParaRPr>
          </a:p>
          <a:p>
            <a:pPr marL="354965" marR="76200" indent="-342900">
              <a:lnSpc>
                <a:spcPts val="3240"/>
              </a:lnSpc>
              <a:spcBef>
                <a:spcPts val="73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Especially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common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early </a:t>
            </a:r>
            <a:r>
              <a:rPr sz="3000" spc="-60" dirty="0">
                <a:solidFill>
                  <a:srgbClr val="FFFFFF"/>
                </a:solidFill>
                <a:latin typeface="Trebuchet MS"/>
                <a:cs typeface="Trebuchet MS"/>
              </a:rPr>
              <a:t>stages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pregnancy,</a:t>
            </a:r>
            <a:r>
              <a:rPr sz="30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lining</a:t>
            </a:r>
            <a:r>
              <a:rPr sz="3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3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rebuchet MS"/>
                <a:cs typeface="Trebuchet MS"/>
              </a:rPr>
              <a:t>completely  attached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placenta</a:t>
            </a:r>
            <a:endParaRPr sz="3000" dirty="0">
              <a:latin typeface="Trebuchet MS"/>
              <a:cs typeface="Trebuchet MS"/>
            </a:endParaRPr>
          </a:p>
          <a:p>
            <a:pPr marL="355600" marR="55880" indent="-342900">
              <a:lnSpc>
                <a:spcPts val="324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thought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rebuchet MS"/>
                <a:cs typeface="Trebuchet MS"/>
              </a:rPr>
              <a:t>threat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mother  </a:t>
            </a:r>
            <a:r>
              <a:rPr sz="3000" spc="-9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3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fetus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spc="6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affect</a:t>
            </a:r>
            <a:r>
              <a:rPr sz="30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rebuchet MS"/>
                <a:cs typeface="Trebuchet MS"/>
              </a:rPr>
              <a:t>calculation</a:t>
            </a:r>
            <a:r>
              <a:rPr sz="30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Trebuchet MS"/>
                <a:cs typeface="Trebuchet MS"/>
              </a:rPr>
              <a:t>EDD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3865</Words>
  <Application>Microsoft Office PowerPoint</Application>
  <PresentationFormat>Custom</PresentationFormat>
  <Paragraphs>553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MS PGothic</vt:lpstr>
      <vt:lpstr>宋体</vt:lpstr>
      <vt:lpstr>宋体</vt:lpstr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EARLY PREGNANCY BLEEDING</vt:lpstr>
      <vt:lpstr>PowerPoint Presentation</vt:lpstr>
      <vt:lpstr>Spontaneous Abortion</vt:lpstr>
      <vt:lpstr>Spontaneous  Abortion</vt:lpstr>
      <vt:lpstr>Spontaneous  Abortion</vt:lpstr>
      <vt:lpstr>Spontaneous Abortion</vt:lpstr>
      <vt:lpstr>Spontaneous Abortion</vt:lpstr>
      <vt:lpstr>Spontaneous Abortion</vt:lpstr>
      <vt:lpstr>Spontaneous Abortion</vt:lpstr>
      <vt:lpstr>Spontaneous Abortion</vt:lpstr>
      <vt:lpstr>PowerPoint Presentation</vt:lpstr>
      <vt:lpstr>Spontaneous Abortion</vt:lpstr>
      <vt:lpstr>Spontaneous Abortion Causes</vt:lpstr>
      <vt:lpstr>Spontaneous Abortion  CLINICAL VARIETY</vt:lpstr>
      <vt:lpstr>Spontaneous Abortion</vt:lpstr>
      <vt:lpstr>Spontaneous Abortion</vt:lpstr>
      <vt:lpstr>Spontaneous Abortion</vt:lpstr>
      <vt:lpstr>Spontaneous Abortion</vt:lpstr>
      <vt:lpstr>Spontaneous Abortion</vt:lpstr>
      <vt:lpstr>Spontaneous Abortion</vt:lpstr>
      <vt:lpstr>Spontaneous Abortion</vt:lpstr>
      <vt:lpstr>Spontaneous Abortion</vt:lpstr>
      <vt:lpstr>Spontaneous Abortion</vt:lpstr>
      <vt:lpstr>Spontaneous Abortion</vt:lpstr>
      <vt:lpstr>ERPC ( Evacuation of the products of  conception)</vt:lpstr>
      <vt:lpstr>CURETTAGE</vt:lpstr>
      <vt:lpstr>PowerPoint Presentation</vt:lpstr>
      <vt:lpstr>SPONTANEOUS ABORTION</vt:lpstr>
      <vt:lpstr>Recurrent Miscarriage ( Aetiology)</vt:lpstr>
      <vt:lpstr>Recurrent Miscarriage</vt:lpstr>
      <vt:lpstr>Spontaneous Abortion</vt:lpstr>
      <vt:lpstr>Spontaneous Abortion</vt:lpstr>
      <vt:lpstr>SEPTIC ABORTION</vt:lpstr>
      <vt:lpstr>PowerPoint Presentation</vt:lpstr>
      <vt:lpstr>Ectopic pregnancy.</vt:lpstr>
      <vt:lpstr>Ectopic Pregnancy </vt:lpstr>
      <vt:lpstr>Site of ectopic pregnancy</vt:lpstr>
      <vt:lpstr>Ectopic Pregnancy</vt:lpstr>
      <vt:lpstr>Ectopic Pregnancy</vt:lpstr>
      <vt:lpstr>Ectopic Pregnancy‐ Pathophysiology</vt:lpstr>
      <vt:lpstr>Ectopic Pregnancy</vt:lpstr>
      <vt:lpstr>Ectopic Pregnancy  Clinical Presentation</vt:lpstr>
      <vt:lpstr>Ectopic pregnancy</vt:lpstr>
      <vt:lpstr>Diagnosis</vt:lpstr>
      <vt:lpstr>Ectopic Pregnancy</vt:lpstr>
      <vt:lpstr>Ectopic Pregnancy</vt:lpstr>
      <vt:lpstr>DIAGNOSIS</vt:lpstr>
      <vt:lpstr>PowerPoint Presentation</vt:lpstr>
      <vt:lpstr>PowerPoint Presentation</vt:lpstr>
      <vt:lpstr>Ectopic Pregnancy</vt:lpstr>
      <vt:lpstr>PowerPoint Presentation</vt:lpstr>
      <vt:lpstr>Ectopic Pregnancy</vt:lpstr>
      <vt:lpstr>Medical Management with  Methotrexate</vt:lpstr>
      <vt:lpstr>In the Fallopian tubes</vt:lpstr>
      <vt:lpstr>PowerPoint Presentation</vt:lpstr>
      <vt:lpstr>PowerPoint Presentation</vt:lpstr>
      <vt:lpstr>Complications</vt:lpstr>
      <vt:lpstr>PowerPoint Presentation</vt:lpstr>
      <vt:lpstr>Surgery</vt:lpstr>
      <vt:lpstr>PowerPoint Presentation</vt:lpstr>
      <vt:lpstr>Surgery</vt:lpstr>
      <vt:lpstr>PowerPoint Presentation</vt:lpstr>
      <vt:lpstr>Chances of future pregnancy</vt:lpstr>
      <vt:lpstr>PowerPoint Presentation</vt:lpstr>
      <vt:lpstr>PowerPoint Presentation</vt:lpstr>
      <vt:lpstr>PowerPoint Presentation</vt:lpstr>
      <vt:lpstr>Heterotopic pregnancy</vt:lpstr>
      <vt:lpstr>ARE THERE ANY QUESTIONS</vt:lpstr>
      <vt:lpstr>Gestational Trophoblastic Disease</vt:lpstr>
      <vt:lpstr>PowerPoint Presentation</vt:lpstr>
      <vt:lpstr>Pathophysiology</vt:lpstr>
      <vt:lpstr>Hydatidiform mole</vt:lpstr>
      <vt:lpstr>Hydatidiform mole</vt:lpstr>
      <vt:lpstr>PowerPoint Presentation</vt:lpstr>
      <vt:lpstr>PowerPoint Presentation</vt:lpstr>
      <vt:lpstr>Hydatidiform Mole</vt:lpstr>
      <vt:lpstr>Hydatidiform Mole‐Workup</vt:lpstr>
      <vt:lpstr>Hydatidiform Mole‐Workup</vt:lpstr>
      <vt:lpstr>Hydatidiform Mole‐Workup</vt:lpstr>
      <vt:lpstr>PowerPoint Presentation</vt:lpstr>
      <vt:lpstr>PowerPoint Presentation</vt:lpstr>
      <vt:lpstr>PowerPoint Presentation</vt:lpstr>
      <vt:lpstr>Hydatidiform Mole‐Workup</vt:lpstr>
      <vt:lpstr>PowerPoint Presentation</vt:lpstr>
      <vt:lpstr>PowerPoint Presentation</vt:lpstr>
      <vt:lpstr>Treatment of Hydatidiform Mole</vt:lpstr>
      <vt:lpstr>Treatment of Hydatidiform Mole</vt:lpstr>
      <vt:lpstr>Follow‐up Further Outpatient Care</vt:lpstr>
      <vt:lpstr>Follow‐up Further Outpatient Care</vt:lpstr>
      <vt:lpstr>Complications</vt:lpstr>
      <vt:lpstr>Complications</vt:lpstr>
      <vt:lpstr>Gestational Trophoblastic Disease</vt:lpstr>
      <vt:lpstr>Choriocarcinoma</vt:lpstr>
      <vt:lpstr>ARE THERE ANY QUESTIONS</vt:lpstr>
      <vt:lpstr>Implantation Bleeding</vt:lpstr>
      <vt:lpstr>Decidual Bleeding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32</cp:revision>
  <dcterms:created xsi:type="dcterms:W3CDTF">2020-12-02T17:57:01Z</dcterms:created>
  <dcterms:modified xsi:type="dcterms:W3CDTF">2020-12-06T11:13:54Z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2020-12-02T00:00:00Z</vt:filetime>
  </property>
</Properties>
</file>